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2"/>
  </p:notesMasterIdLst>
  <p:sldIdLst>
    <p:sldId id="256" r:id="rId5"/>
    <p:sldId id="257" r:id="rId6"/>
    <p:sldId id="314" r:id="rId7"/>
    <p:sldId id="319" r:id="rId8"/>
    <p:sldId id="259" r:id="rId9"/>
    <p:sldId id="260" r:id="rId10"/>
    <p:sldId id="261" r:id="rId11"/>
    <p:sldId id="262" r:id="rId12"/>
    <p:sldId id="263" r:id="rId13"/>
    <p:sldId id="264" r:id="rId14"/>
    <p:sldId id="271" r:id="rId15"/>
    <p:sldId id="272" r:id="rId16"/>
    <p:sldId id="320" r:id="rId17"/>
    <p:sldId id="273" r:id="rId18"/>
    <p:sldId id="278" r:id="rId19"/>
    <p:sldId id="297" r:id="rId20"/>
    <p:sldId id="305" r:id="rId21"/>
    <p:sldId id="306" r:id="rId22"/>
    <p:sldId id="299" r:id="rId23"/>
    <p:sldId id="321" r:id="rId24"/>
    <p:sldId id="322" r:id="rId25"/>
    <p:sldId id="300" r:id="rId26"/>
    <p:sldId id="304" r:id="rId27"/>
    <p:sldId id="323" r:id="rId28"/>
    <p:sldId id="307" r:id="rId29"/>
    <p:sldId id="308" r:id="rId30"/>
    <p:sldId id="309" r:id="rId31"/>
    <p:sldId id="324" r:id="rId32"/>
    <p:sldId id="310" r:id="rId33"/>
    <p:sldId id="325" r:id="rId34"/>
    <p:sldId id="311" r:id="rId35"/>
    <p:sldId id="312" r:id="rId36"/>
    <p:sldId id="313" r:id="rId37"/>
    <p:sldId id="327" r:id="rId38"/>
    <p:sldId id="326" r:id="rId39"/>
    <p:sldId id="279" r:id="rId40"/>
    <p:sldId id="277" r:id="rId41"/>
  </p:sldIdLst>
  <p:sldSz cx="9144000" cy="5143500" type="screen16x9"/>
  <p:notesSz cx="6797675" cy="9926638"/>
  <p:embeddedFontLst>
    <p:embeddedFont>
      <p:font typeface="Roboto Mono" panose="00000009000000000000" pitchFamily="49" charset="0"/>
      <p:regular r:id="rId43"/>
      <p:bold r:id="rId44"/>
      <p:italic r:id="rId45"/>
      <p:boldItalic r:id="rId46"/>
    </p:embeddedFont>
    <p:embeddedFont>
      <p:font typeface="Ubuntu" panose="020B050403060203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hnmAgPX26IP5tYHCgNNq44wU8mr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D70494-5ED6-88A0-71E8-9CD4015F54B4}" v="12" dt="2024-05-27T09:51:28.501"/>
  </p1510:revLst>
</p1510:revInfo>
</file>

<file path=ppt/tableStyles.xml><?xml version="1.0" encoding="utf-8"?>
<a:tblStyleLst xmlns:a="http://schemas.openxmlformats.org/drawingml/2006/main" def="{DD25AE25-C4F8-45A1-9BD8-CCE7A9E812F9}">
  <a:tblStyle styleId="{DD25AE25-C4F8-45A1-9BD8-CCE7A9E812F9}"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FF0"/>
          </a:solidFill>
        </a:fill>
      </a:tcStyle>
    </a:wholeTbl>
    <a:band1H>
      <a:tcTxStyle b="off" i="off"/>
      <a:tcStyle>
        <a:tcBdr/>
        <a:fill>
          <a:solidFill>
            <a:srgbClr val="CADDE1"/>
          </a:solidFill>
        </a:fill>
      </a:tcStyle>
    </a:band1H>
    <a:band2H>
      <a:tcTxStyle b="off" i="off"/>
      <a:tcStyle>
        <a:tcBdr/>
      </a:tcStyle>
    </a:band2H>
    <a:band1V>
      <a:tcTxStyle b="off" i="off"/>
      <a:tcStyle>
        <a:tcBdr/>
        <a:fill>
          <a:solidFill>
            <a:srgbClr val="CADDE1"/>
          </a:solidFill>
        </a:fill>
      </a:tcStyle>
    </a:band1V>
    <a:band2V>
      <a:tcTxStyle b="off" i="off"/>
      <a:tcStyle>
        <a:tcBdr/>
      </a:tcStyle>
    </a:band2V>
    <a:lastCol>
      <a:tcTxStyle b="on" i="off">
        <a:font>
          <a:latin typeface="Arial"/>
          <a:ea typeface="Arial"/>
          <a:cs typeface="Arial"/>
        </a:font>
        <a:schemeClr val="lt1"/>
      </a:tcTxStyle>
      <a:tcStyle>
        <a:tcBdr/>
        <a:fill>
          <a:solidFill>
            <a:schemeClr val="accent5"/>
          </a:solidFill>
        </a:fill>
      </a:tcStyle>
    </a:lastCol>
    <a:firstCol>
      <a:tcTxStyle b="on" i="off">
        <a:font>
          <a:latin typeface="Arial"/>
          <a:ea typeface="Arial"/>
          <a:cs typeface="Arial"/>
        </a:font>
        <a:schemeClr val="lt1"/>
      </a:tcTxStyle>
      <a:tcStyle>
        <a:tcBdr/>
        <a:fill>
          <a:solidFill>
            <a:schemeClr val="accent5"/>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64"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59" Type="http://customschemas.google.com/relationships/presentationmetadata" Target="metadata"/><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2.fntdata"/><Relationship Id="rId60" Type="http://schemas.openxmlformats.org/officeDocument/2006/relationships/presProps" Target="presProps.xml"/><Relationship Id="rId6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Vicassiau" userId="S::e.vicassiau@parc-livradois-forez.org::c6355143-d9f2-47f8-a7e7-d38efdda307c" providerId="AD" clId="Web-{01D70494-5ED6-88A0-71E8-9CD4015F54B4}"/>
    <pc:docChg chg="modSld">
      <pc:chgData name="Emma Vicassiau" userId="S::e.vicassiau@parc-livradois-forez.org::c6355143-d9f2-47f8-a7e7-d38efdda307c" providerId="AD" clId="Web-{01D70494-5ED6-88A0-71E8-9CD4015F54B4}" dt="2024-05-27T09:51:28.126" v="6" actId="20577"/>
      <pc:docMkLst>
        <pc:docMk/>
      </pc:docMkLst>
      <pc:sldChg chg="modSp">
        <pc:chgData name="Emma Vicassiau" userId="S::e.vicassiau@parc-livradois-forez.org::c6355143-d9f2-47f8-a7e7-d38efdda307c" providerId="AD" clId="Web-{01D70494-5ED6-88A0-71E8-9CD4015F54B4}" dt="2024-05-27T09:51:28.126" v="6" actId="20577"/>
        <pc:sldMkLst>
          <pc:docMk/>
          <pc:sldMk cId="0" sldId="263"/>
        </pc:sldMkLst>
        <pc:spChg chg="mod">
          <ac:chgData name="Emma Vicassiau" userId="S::e.vicassiau@parc-livradois-forez.org::c6355143-d9f2-47f8-a7e7-d38efdda307c" providerId="AD" clId="Web-{01D70494-5ED6-88A0-71E8-9CD4015F54B4}" dt="2024-05-27T09:51:28.126" v="6" actId="20577"/>
          <ac:spMkLst>
            <pc:docMk/>
            <pc:sldMk cId="0" sldId="263"/>
            <ac:spMk id="107" creationId="{00000000-0000-0000-0000-000000000000}"/>
          </ac:spMkLst>
        </pc:spChg>
      </pc:sldChg>
      <pc:sldChg chg="modSp">
        <pc:chgData name="Emma Vicassiau" userId="S::e.vicassiau@parc-livradois-forez.org::c6355143-d9f2-47f8-a7e7-d38efdda307c" providerId="AD" clId="Web-{01D70494-5ED6-88A0-71E8-9CD4015F54B4}" dt="2024-05-27T09:50:59.718" v="3" actId="14100"/>
        <pc:sldMkLst>
          <pc:docMk/>
          <pc:sldMk cId="4077283706" sldId="305"/>
        </pc:sldMkLst>
        <pc:spChg chg="mod">
          <ac:chgData name="Emma Vicassiau" userId="S::e.vicassiau@parc-livradois-forez.org::c6355143-d9f2-47f8-a7e7-d38efdda307c" providerId="AD" clId="Web-{01D70494-5ED6-88A0-71E8-9CD4015F54B4}" dt="2024-05-27T09:50:59.718" v="3" actId="14100"/>
          <ac:spMkLst>
            <pc:docMk/>
            <pc:sldMk cId="4077283706" sldId="305"/>
            <ac:spMk id="5" creationId="{85C2A57D-8448-2E72-CDFF-DE26495EB0F0}"/>
          </ac:spMkLst>
        </pc:spChg>
      </pc:sldChg>
      <pc:sldChg chg="modSp">
        <pc:chgData name="Emma Vicassiau" userId="S::e.vicassiau@parc-livradois-forez.org::c6355143-d9f2-47f8-a7e7-d38efdda307c" providerId="AD" clId="Web-{01D70494-5ED6-88A0-71E8-9CD4015F54B4}" dt="2024-05-27T09:51:07.859" v="4" actId="20577"/>
        <pc:sldMkLst>
          <pc:docMk/>
          <pc:sldMk cId="1765303302" sldId="308"/>
        </pc:sldMkLst>
        <pc:spChg chg="mod">
          <ac:chgData name="Emma Vicassiau" userId="S::e.vicassiau@parc-livradois-forez.org::c6355143-d9f2-47f8-a7e7-d38efdda307c" providerId="AD" clId="Web-{01D70494-5ED6-88A0-71E8-9CD4015F54B4}" dt="2024-05-27T09:51:07.859" v="4" actId="20577"/>
          <ac:spMkLst>
            <pc:docMk/>
            <pc:sldMk cId="1765303302" sldId="308"/>
            <ac:spMk id="5" creationId="{85C2A57D-8448-2E72-CDFF-DE26495EB0F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 name="Google Shape;51;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8: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2" name="Google Shape;112;p8: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1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ad4bee6444_1_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g2ad4bee6444_1_4: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60316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ad4bee6444_1_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g2ad4bee6444_1_4: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ad4bee6444_1_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g2ad4bee6444_1_4: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92779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Emma</a:t>
            </a:r>
          </a:p>
          <a:p>
            <a:pPr marL="158750" indent="0">
              <a:buNone/>
            </a:pPr>
            <a:endParaRPr lang="fr-FR" dirty="0"/>
          </a:p>
        </p:txBody>
      </p:sp>
    </p:spTree>
    <p:extLst>
      <p:ext uri="{BB962C8B-B14F-4D97-AF65-F5344CB8AC3E}">
        <p14:creationId xmlns:p14="http://schemas.microsoft.com/office/powerpoint/2010/main" val="9922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1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74300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Véronique</a:t>
            </a:r>
            <a:endParaRPr dirty="0"/>
          </a:p>
        </p:txBody>
      </p:sp>
      <p:sp>
        <p:nvSpPr>
          <p:cNvPr id="128" name="Google Shape;12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58750" indent="0">
              <a:buNone/>
            </a:pPr>
            <a:r>
              <a:rPr lang="fr-FR" dirty="0"/>
              <a:t>Véronique</a:t>
            </a:r>
          </a:p>
        </p:txBody>
      </p:sp>
    </p:spTree>
    <p:extLst>
      <p:ext uri="{BB962C8B-B14F-4D97-AF65-F5344CB8AC3E}">
        <p14:creationId xmlns:p14="http://schemas.microsoft.com/office/powerpoint/2010/main" val="2306353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 name="Google Shape;60;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Véronique</a:t>
            </a:r>
            <a:endParaRPr dirty="0"/>
          </a:p>
        </p:txBody>
      </p:sp>
      <p:sp>
        <p:nvSpPr>
          <p:cNvPr id="128" name="Google Shape;12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4136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58750" indent="0">
              <a:buNone/>
            </a:pPr>
            <a:r>
              <a:rPr lang="fr-FR" dirty="0"/>
              <a:t>Véronique</a:t>
            </a:r>
          </a:p>
        </p:txBody>
      </p:sp>
    </p:spTree>
    <p:extLst>
      <p:ext uri="{BB962C8B-B14F-4D97-AF65-F5344CB8AC3E}">
        <p14:creationId xmlns:p14="http://schemas.microsoft.com/office/powerpoint/2010/main" val="2391518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f1e5d34cc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f1e5d34cc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Véronique</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Emma</a:t>
            </a:r>
          </a:p>
          <a:p>
            <a:pPr marL="0" lvl="0" indent="0" algn="l" rtl="0">
              <a:spcBef>
                <a:spcPts val="0"/>
              </a:spcBef>
              <a:spcAft>
                <a:spcPts val="0"/>
              </a:spcAft>
              <a:buNone/>
            </a:pPr>
            <a:endParaRPr dirty="0"/>
          </a:p>
        </p:txBody>
      </p:sp>
      <p:sp>
        <p:nvSpPr>
          <p:cNvPr id="122" name="Google Shape;1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9815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Emma</a:t>
            </a:r>
          </a:p>
          <a:p>
            <a:pPr marL="158750" indent="0">
              <a:buNone/>
            </a:pPr>
            <a:endParaRPr lang="fr-FR" dirty="0"/>
          </a:p>
        </p:txBody>
      </p:sp>
    </p:spTree>
    <p:extLst>
      <p:ext uri="{BB962C8B-B14F-4D97-AF65-F5344CB8AC3E}">
        <p14:creationId xmlns:p14="http://schemas.microsoft.com/office/powerpoint/2010/main" val="3857152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1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45190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Véronique</a:t>
            </a:r>
            <a:endParaRPr dirty="0"/>
          </a:p>
        </p:txBody>
      </p:sp>
      <p:sp>
        <p:nvSpPr>
          <p:cNvPr id="128" name="Google Shape;12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1059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Véronique</a:t>
            </a:r>
            <a:endParaRPr dirty="0"/>
          </a:p>
        </p:txBody>
      </p:sp>
      <p:sp>
        <p:nvSpPr>
          <p:cNvPr id="128" name="Google Shape;12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18493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Véronique</a:t>
            </a:r>
            <a:endParaRPr dirty="0"/>
          </a:p>
        </p:txBody>
      </p:sp>
      <p:sp>
        <p:nvSpPr>
          <p:cNvPr id="128" name="Google Shape;12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10017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Véronique</a:t>
            </a:r>
            <a:endParaRPr dirty="0"/>
          </a:p>
        </p:txBody>
      </p:sp>
      <p:sp>
        <p:nvSpPr>
          <p:cNvPr id="128" name="Google Shape;12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5819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ad4bee6444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ad4bee6444_0_0:notes"/>
          <p:cNvSpPr txBox="1">
            <a:spLocks noGrp="1"/>
          </p:cNvSpPr>
          <p:nvPr>
            <p:ph type="body" idx="1"/>
          </p:nvPr>
        </p:nvSpPr>
        <p:spPr>
          <a:xfrm>
            <a:off x="679768" y="4715153"/>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41767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Véronique</a:t>
            </a:r>
            <a:endParaRPr dirty="0"/>
          </a:p>
        </p:txBody>
      </p:sp>
      <p:sp>
        <p:nvSpPr>
          <p:cNvPr id="128" name="Google Shape;12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06739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Véronique</a:t>
            </a:r>
            <a:endParaRPr dirty="0"/>
          </a:p>
        </p:txBody>
      </p:sp>
      <p:sp>
        <p:nvSpPr>
          <p:cNvPr id="128" name="Google Shape;12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31003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f1e5d34cc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f1e5d34cc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Véronique</a:t>
            </a:r>
            <a:endParaRPr dirty="0"/>
          </a:p>
        </p:txBody>
      </p:sp>
    </p:spTree>
    <p:extLst>
      <p:ext uri="{BB962C8B-B14F-4D97-AF65-F5344CB8AC3E}">
        <p14:creationId xmlns:p14="http://schemas.microsoft.com/office/powerpoint/2010/main" val="4549444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f1e5d34cc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f1e5d34cc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Véronique</a:t>
            </a:r>
            <a:endParaRPr dirty="0"/>
          </a:p>
        </p:txBody>
      </p:sp>
    </p:spTree>
    <p:extLst>
      <p:ext uri="{BB962C8B-B14F-4D97-AF65-F5344CB8AC3E}">
        <p14:creationId xmlns:p14="http://schemas.microsoft.com/office/powerpoint/2010/main" val="5814562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80451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ad4bee6444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ad4bee6444_0_0:notes"/>
          <p:cNvSpPr txBox="1">
            <a:spLocks noGrp="1"/>
          </p:cNvSpPr>
          <p:nvPr>
            <p:ph type="body" idx="1"/>
          </p:nvPr>
        </p:nvSpPr>
        <p:spPr>
          <a:xfrm>
            <a:off x="679768" y="4715153"/>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 name="Google Shape;7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5: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Christian</a:t>
            </a:r>
            <a:endParaRPr/>
          </a:p>
        </p:txBody>
      </p:sp>
      <p:sp>
        <p:nvSpPr>
          <p:cNvPr id="81" name="Google Shape;81;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7: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b4b7f3773a_1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b4b7f3773a_1_0:notes"/>
          <p:cNvSpPr txBox="1">
            <a:spLocks noGrp="1"/>
          </p:cNvSpPr>
          <p:nvPr>
            <p:ph type="body" idx="1"/>
          </p:nvPr>
        </p:nvSpPr>
        <p:spPr>
          <a:xfrm>
            <a:off x="679768" y="4715153"/>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 name="Google Shape;11;p2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 name="Google Shape;12;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3" name="Google Shape;13;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4" name="Google Shape;14;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7" name="Google Shape;17;p2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8" name="Google Shape;18;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sp>
        <p:nvSpPr>
          <p:cNvPr id="20" name="Google Shape;20;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 name="Google Shape;21;p2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2" name="Google Shape;22;p2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9" name="Google Shape;29;p2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0" name="Google Shape;30;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
        <p:cNvGrpSpPr/>
        <p:nvPr/>
      </p:nvGrpSpPr>
      <p:grpSpPr>
        <a:xfrm>
          <a:off x="0" y="0"/>
          <a:ext cx="0" cy="0"/>
          <a:chOff x="0" y="0"/>
          <a:chExt cx="0" cy="0"/>
        </a:xfrm>
      </p:grpSpPr>
      <p:sp>
        <p:nvSpPr>
          <p:cNvPr id="32" name="Google Shape;32;p2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3" name="Google Shape;33;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
        <p:cNvGrpSpPr/>
        <p:nvPr/>
      </p:nvGrpSpPr>
      <p:grpSpPr>
        <a:xfrm>
          <a:off x="0" y="0"/>
          <a:ext cx="0" cy="0"/>
          <a:chOff x="0" y="0"/>
          <a:chExt cx="0" cy="0"/>
        </a:xfrm>
      </p:grpSpPr>
      <p:sp>
        <p:nvSpPr>
          <p:cNvPr id="35" name="Google Shape;35;p2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7" name="Google Shape;37;p2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8" name="Google Shape;38;p2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9" name="Google Shape;39;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0"/>
        <p:cNvGrpSpPr/>
        <p:nvPr/>
      </p:nvGrpSpPr>
      <p:grpSpPr>
        <a:xfrm>
          <a:off x="0" y="0"/>
          <a:ext cx="0" cy="0"/>
          <a:chOff x="0" y="0"/>
          <a:chExt cx="0" cy="0"/>
        </a:xfrm>
      </p:grpSpPr>
      <p:sp>
        <p:nvSpPr>
          <p:cNvPr id="41" name="Google Shape;41;p2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2" name="Google Shape;42;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3"/>
        <p:cNvGrpSpPr/>
        <p:nvPr/>
      </p:nvGrpSpPr>
      <p:grpSpPr>
        <a:xfrm>
          <a:off x="0" y="0"/>
          <a:ext cx="0" cy="0"/>
          <a:chOff x="0" y="0"/>
          <a:chExt cx="0" cy="0"/>
        </a:xfrm>
      </p:grpSpPr>
      <p:sp>
        <p:nvSpPr>
          <p:cNvPr id="44" name="Google Shape;44;p2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5" name="Google Shape;45;p2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6" name="Google Shape;46;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ombrailles.com/leader/374-programme-leader2023-2027"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
          <p:cNvSpPr txBox="1">
            <a:spLocks noGrp="1"/>
          </p:cNvSpPr>
          <p:nvPr>
            <p:ph type="title"/>
          </p:nvPr>
        </p:nvSpPr>
        <p:spPr>
          <a:xfrm>
            <a:off x="348600" y="962507"/>
            <a:ext cx="8446800" cy="3909900"/>
          </a:xfrm>
          <a:prstGeom prst="rect">
            <a:avLst/>
          </a:prstGeom>
          <a:noFill/>
          <a:ln>
            <a:noFill/>
          </a:ln>
        </p:spPr>
        <p:txBody>
          <a:bodyPr spcFirstLastPara="1" wrap="square" lIns="68575" tIns="34275" rIns="68575" bIns="34275" anchor="ctr" anchorCtr="0">
            <a:noAutofit/>
          </a:bodyPr>
          <a:lstStyle/>
          <a:p>
            <a:pPr marL="0" lvl="0" indent="0" algn="ctr" rtl="0">
              <a:lnSpc>
                <a:spcPct val="150000"/>
              </a:lnSpc>
              <a:spcBef>
                <a:spcPts val="0"/>
              </a:spcBef>
              <a:spcAft>
                <a:spcPts val="0"/>
              </a:spcAft>
              <a:buClr>
                <a:schemeClr val="dk1"/>
              </a:buClr>
              <a:buSzPts val="700"/>
              <a:buFont typeface="Arial"/>
              <a:buNone/>
            </a:pPr>
            <a:r>
              <a:rPr lang="fr-FR" sz="3200" b="1" dirty="0">
                <a:latin typeface="Ubuntu"/>
                <a:ea typeface="Ubuntu"/>
                <a:cs typeface="Ubuntu"/>
                <a:sym typeface="Ubuntu"/>
              </a:rPr>
              <a:t>Programme LEADER 2023 - 2027</a:t>
            </a:r>
            <a:endParaRPr sz="3200" b="1" dirty="0">
              <a:latin typeface="Ubuntu"/>
              <a:ea typeface="Ubuntu"/>
              <a:cs typeface="Ubuntu"/>
              <a:sym typeface="Ubuntu"/>
            </a:endParaRPr>
          </a:p>
          <a:p>
            <a:pPr marL="0" lvl="0" indent="0" algn="ctr" rtl="0">
              <a:lnSpc>
                <a:spcPct val="150000"/>
              </a:lnSpc>
              <a:spcBef>
                <a:spcPts val="0"/>
              </a:spcBef>
              <a:spcAft>
                <a:spcPts val="0"/>
              </a:spcAft>
              <a:buClr>
                <a:schemeClr val="dk1"/>
              </a:buClr>
              <a:buSzPts val="700"/>
              <a:buFont typeface="Arial"/>
              <a:buNone/>
            </a:pPr>
            <a:r>
              <a:rPr lang="fr-FR" sz="2300" dirty="0">
                <a:latin typeface="Ubuntu"/>
                <a:ea typeface="Ubuntu"/>
                <a:cs typeface="Ubuntu"/>
                <a:sym typeface="Ubuntu"/>
              </a:rPr>
              <a:t>GAL Auvergne-Rhône-Alpes </a:t>
            </a:r>
            <a:r>
              <a:rPr lang="fr-FR" sz="2300" b="1" dirty="0">
                <a:latin typeface="Ubuntu"/>
                <a:ea typeface="Ubuntu"/>
                <a:cs typeface="Ubuntu"/>
                <a:sym typeface="Ubuntu"/>
              </a:rPr>
              <a:t>Puy-de-Dôme</a:t>
            </a:r>
            <a:endParaRPr sz="2300" b="1" dirty="0">
              <a:latin typeface="Ubuntu"/>
              <a:ea typeface="Ubuntu"/>
              <a:cs typeface="Ubuntu"/>
              <a:sym typeface="Ubuntu"/>
            </a:endParaRPr>
          </a:p>
          <a:p>
            <a:pPr algn="ctr">
              <a:lnSpc>
                <a:spcPct val="150000"/>
              </a:lnSpc>
              <a:buSzPts val="700"/>
            </a:pPr>
            <a:r>
              <a:rPr lang="fr-FR" sz="2000" dirty="0">
                <a:latin typeface="Ubuntu"/>
                <a:ea typeface="Ubuntu"/>
                <a:cs typeface="Ubuntu"/>
                <a:sym typeface="Ubuntu"/>
              </a:rPr>
              <a:t>23 mai 2024</a:t>
            </a:r>
            <a:br>
              <a:rPr lang="fr-FR" sz="2000" dirty="0">
                <a:latin typeface="Ubuntu"/>
                <a:ea typeface="Ubuntu"/>
                <a:cs typeface="Ubuntu"/>
              </a:rPr>
            </a:br>
            <a:r>
              <a:rPr lang="fr-FR" sz="1700" i="1" dirty="0">
                <a:latin typeface="Ubuntu"/>
                <a:ea typeface="Ubuntu"/>
                <a:cs typeface="Ubuntu"/>
              </a:rPr>
              <a:t>(visioconférence)</a:t>
            </a:r>
            <a:br>
              <a:rPr lang="fr-FR" sz="1700" i="1" dirty="0">
                <a:latin typeface="Ubuntu"/>
                <a:ea typeface="Ubuntu"/>
                <a:cs typeface="Ubuntu"/>
              </a:rPr>
            </a:br>
            <a:br>
              <a:rPr lang="fr-FR" sz="2000" dirty="0">
                <a:latin typeface="Ubuntu"/>
                <a:ea typeface="Ubuntu"/>
                <a:cs typeface="Ubuntu"/>
                <a:sym typeface="Ubuntu"/>
              </a:rPr>
            </a:br>
            <a:r>
              <a:rPr lang="fr-FR" sz="2000" b="1" dirty="0">
                <a:latin typeface="Ubuntu"/>
                <a:ea typeface="Ubuntu"/>
                <a:cs typeface="Ubuntu"/>
                <a:sym typeface="Ubuntu"/>
              </a:rPr>
              <a:t>Présentation des appels à projets Attractivité 24 et Tourisme 24</a:t>
            </a:r>
            <a:endParaRPr lang="fr-FR" sz="2000" dirty="0">
              <a:latin typeface="Ubuntu"/>
              <a:ea typeface="Ubuntu"/>
              <a:cs typeface="Ubuntu"/>
            </a:endParaRPr>
          </a:p>
        </p:txBody>
      </p:sp>
      <p:pic>
        <p:nvPicPr>
          <p:cNvPr id="2" name="Picture 1">
            <a:extLst>
              <a:ext uri="{FF2B5EF4-FFF2-40B4-BE49-F238E27FC236}">
                <a16:creationId xmlns:a16="http://schemas.microsoft.com/office/drawing/2014/main" id="{8A961A25-EED0-A134-2067-87131E9D2523}"/>
              </a:ext>
            </a:extLst>
          </p:cNvPr>
          <p:cNvPicPr>
            <a:picLocks noChangeAspect="1"/>
          </p:cNvPicPr>
          <p:nvPr/>
        </p:nvPicPr>
        <p:blipFill>
          <a:blip r:embed="rId3"/>
          <a:stretch>
            <a:fillRect/>
          </a:stretch>
        </p:blipFill>
        <p:spPr>
          <a:xfrm>
            <a:off x="197197" y="253541"/>
            <a:ext cx="2014258" cy="707093"/>
          </a:xfrm>
          <a:prstGeom prst="rect">
            <a:avLst/>
          </a:prstGeom>
        </p:spPr>
      </p:pic>
      <p:pic>
        <p:nvPicPr>
          <p:cNvPr id="3" name="Picture 2">
            <a:extLst>
              <a:ext uri="{FF2B5EF4-FFF2-40B4-BE49-F238E27FC236}">
                <a16:creationId xmlns:a16="http://schemas.microsoft.com/office/drawing/2014/main" id="{5D067991-1397-769C-CF7E-26B633A22860}"/>
              </a:ext>
            </a:extLst>
          </p:cNvPr>
          <p:cNvPicPr>
            <a:picLocks noChangeAspect="1"/>
          </p:cNvPicPr>
          <p:nvPr/>
        </p:nvPicPr>
        <p:blipFill>
          <a:blip r:embed="rId4"/>
          <a:stretch>
            <a:fillRect/>
          </a:stretch>
        </p:blipFill>
        <p:spPr>
          <a:xfrm>
            <a:off x="7721552" y="115757"/>
            <a:ext cx="926604" cy="858932"/>
          </a:xfrm>
          <a:prstGeom prst="rect">
            <a:avLst/>
          </a:prstGeom>
        </p:spPr>
      </p:pic>
      <p:pic>
        <p:nvPicPr>
          <p:cNvPr id="4" name="Picture 3">
            <a:extLst>
              <a:ext uri="{FF2B5EF4-FFF2-40B4-BE49-F238E27FC236}">
                <a16:creationId xmlns:a16="http://schemas.microsoft.com/office/drawing/2014/main" id="{AC47841D-4F2C-69BC-622E-FE3FC7BB4DAB}"/>
              </a:ext>
            </a:extLst>
          </p:cNvPr>
          <p:cNvPicPr>
            <a:picLocks noChangeAspect="1"/>
          </p:cNvPicPr>
          <p:nvPr/>
        </p:nvPicPr>
        <p:blipFill>
          <a:blip r:embed="rId5"/>
          <a:stretch>
            <a:fillRect/>
          </a:stretch>
        </p:blipFill>
        <p:spPr>
          <a:xfrm>
            <a:off x="2465994" y="255831"/>
            <a:ext cx="4572000" cy="5198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2" name="Picture 1">
            <a:extLst>
              <a:ext uri="{FF2B5EF4-FFF2-40B4-BE49-F238E27FC236}">
                <a16:creationId xmlns:a16="http://schemas.microsoft.com/office/drawing/2014/main" id="{0F010E2C-B963-0E21-7535-BAFE75E6660E}"/>
              </a:ext>
            </a:extLst>
          </p:cNvPr>
          <p:cNvPicPr>
            <a:picLocks noChangeAspect="1"/>
          </p:cNvPicPr>
          <p:nvPr/>
        </p:nvPicPr>
        <p:blipFill>
          <a:blip r:embed="rId3"/>
          <a:stretch>
            <a:fillRect/>
          </a:stretch>
        </p:blipFill>
        <p:spPr>
          <a:xfrm>
            <a:off x="22324" y="0"/>
            <a:ext cx="9099352"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graphicFrame>
        <p:nvGraphicFramePr>
          <p:cNvPr id="157" name="Google Shape;157;p15"/>
          <p:cNvGraphicFramePr/>
          <p:nvPr>
            <p:extLst>
              <p:ext uri="{D42A27DB-BD31-4B8C-83A1-F6EECF244321}">
                <p14:modId xmlns:p14="http://schemas.microsoft.com/office/powerpoint/2010/main" val="3714848799"/>
              </p:ext>
            </p:extLst>
          </p:nvPr>
        </p:nvGraphicFramePr>
        <p:xfrm>
          <a:off x="315533" y="212831"/>
          <a:ext cx="8509858" cy="4724050"/>
        </p:xfrm>
        <a:graphic>
          <a:graphicData uri="http://schemas.openxmlformats.org/drawingml/2006/table">
            <a:tbl>
              <a:tblPr firstRow="1" firstCol="1" bandRow="1">
                <a:noFill/>
                <a:tableStyleId>{DD25AE25-C4F8-45A1-9BD8-CCE7A9E812F9}</a:tableStyleId>
              </a:tblPr>
              <a:tblGrid>
                <a:gridCol w="3003723">
                  <a:extLst>
                    <a:ext uri="{9D8B030D-6E8A-4147-A177-3AD203B41FA5}">
                      <a16:colId xmlns:a16="http://schemas.microsoft.com/office/drawing/2014/main" val="20000"/>
                    </a:ext>
                  </a:extLst>
                </a:gridCol>
                <a:gridCol w="3995191">
                  <a:extLst>
                    <a:ext uri="{9D8B030D-6E8A-4147-A177-3AD203B41FA5}">
                      <a16:colId xmlns:a16="http://schemas.microsoft.com/office/drawing/2014/main" val="20001"/>
                    </a:ext>
                  </a:extLst>
                </a:gridCol>
                <a:gridCol w="1510944">
                  <a:extLst>
                    <a:ext uri="{9D8B030D-6E8A-4147-A177-3AD203B41FA5}">
                      <a16:colId xmlns:a16="http://schemas.microsoft.com/office/drawing/2014/main" val="20003"/>
                    </a:ext>
                  </a:extLst>
                </a:gridCol>
              </a:tblGrid>
              <a:tr h="501450">
                <a:tc>
                  <a:txBody>
                    <a:bodyPr/>
                    <a:lstStyle/>
                    <a:p>
                      <a:pPr marL="0" marR="0" lvl="0" indent="0" algn="ctr" rtl="0">
                        <a:lnSpc>
                          <a:spcPct val="107000"/>
                        </a:lnSpc>
                        <a:spcBef>
                          <a:spcPts val="0"/>
                        </a:spcBef>
                        <a:spcAft>
                          <a:spcPts val="0"/>
                        </a:spcAft>
                        <a:buClr>
                          <a:srgbClr val="000000"/>
                        </a:buClr>
                        <a:buSzPts val="1300"/>
                        <a:buFont typeface="Arial"/>
                        <a:buNone/>
                      </a:pPr>
                      <a:r>
                        <a:rPr lang="fr-FR" sz="1000" b="1" u="none" strike="noStrike" cap="none" dirty="0">
                          <a:latin typeface="Ubuntu"/>
                          <a:ea typeface="Ubuntu"/>
                          <a:cs typeface="Ubuntu"/>
                          <a:sym typeface="Ubuntu"/>
                        </a:rPr>
                        <a:t>Fiche-action</a:t>
                      </a:r>
                      <a:endParaRPr sz="1000" b="1" u="none" strike="noStrike" cap="none" dirty="0">
                        <a:latin typeface="Ubuntu"/>
                        <a:ea typeface="Ubuntu"/>
                        <a:cs typeface="Ubuntu"/>
                        <a:sym typeface="Ubuntu"/>
                      </a:endParaRPr>
                    </a:p>
                  </a:txBody>
                  <a:tcPr marL="63275" marR="63275" marT="0" marB="0" anchor="ctr"/>
                </a:tc>
                <a:tc>
                  <a:txBody>
                    <a:bodyPr/>
                    <a:lstStyle/>
                    <a:p>
                      <a:pPr marL="0" marR="0" lvl="0" indent="0" algn="ctr" rtl="0">
                        <a:lnSpc>
                          <a:spcPct val="107000"/>
                        </a:lnSpc>
                        <a:spcBef>
                          <a:spcPts val="0"/>
                        </a:spcBef>
                        <a:spcAft>
                          <a:spcPts val="0"/>
                        </a:spcAft>
                        <a:buClr>
                          <a:srgbClr val="000000"/>
                        </a:buClr>
                        <a:buSzPts val="1300"/>
                        <a:buFont typeface="Arial"/>
                        <a:buNone/>
                      </a:pPr>
                      <a:r>
                        <a:rPr lang="fr-FR" sz="1000" u="none" strike="noStrike" cap="none" dirty="0">
                          <a:latin typeface="Ubuntu"/>
                          <a:ea typeface="Ubuntu"/>
                          <a:cs typeface="Ubuntu"/>
                          <a:sym typeface="Ubuntu"/>
                        </a:rPr>
                        <a:t>Appels à projets</a:t>
                      </a:r>
                      <a:endParaRPr sz="1000" u="none" strike="noStrike" cap="none" dirty="0">
                        <a:latin typeface="Ubuntu"/>
                        <a:ea typeface="Ubuntu"/>
                        <a:cs typeface="Ubuntu"/>
                        <a:sym typeface="Ubuntu"/>
                      </a:endParaRPr>
                    </a:p>
                  </a:txBody>
                  <a:tcPr marL="63275" marR="63275" marT="0" marB="0" anchor="ctr"/>
                </a:tc>
                <a:tc>
                  <a:txBody>
                    <a:bodyPr/>
                    <a:lstStyle/>
                    <a:p>
                      <a:pPr marL="0" marR="0" lvl="0" indent="0" algn="ctr" rtl="0">
                        <a:lnSpc>
                          <a:spcPct val="107000"/>
                        </a:lnSpc>
                        <a:spcBef>
                          <a:spcPts val="0"/>
                        </a:spcBef>
                        <a:spcAft>
                          <a:spcPts val="0"/>
                        </a:spcAft>
                        <a:buClr>
                          <a:srgbClr val="000000"/>
                        </a:buClr>
                        <a:buSzPts val="1300"/>
                        <a:buFont typeface="Arial"/>
                        <a:buNone/>
                      </a:pPr>
                      <a:r>
                        <a:rPr lang="fr-FR" sz="1000" b="1" i="0" u="none" strike="noStrike" cap="none" dirty="0">
                          <a:solidFill>
                            <a:schemeClr val="lt1"/>
                          </a:solidFill>
                          <a:latin typeface="Ubuntu"/>
                          <a:ea typeface="Ubuntu"/>
                          <a:cs typeface="Ubuntu"/>
                          <a:sym typeface="Ubuntu"/>
                        </a:rPr>
                        <a:t>État</a:t>
                      </a:r>
                      <a:endParaRPr sz="1000" b="1" i="0" u="none" strike="noStrike" cap="none" dirty="0">
                        <a:solidFill>
                          <a:schemeClr val="lt1"/>
                        </a:solidFill>
                        <a:latin typeface="Ubuntu"/>
                        <a:ea typeface="Ubuntu"/>
                        <a:cs typeface="Ubuntu"/>
                        <a:sym typeface="Ubuntu"/>
                      </a:endParaRPr>
                    </a:p>
                  </a:txBody>
                  <a:tcPr marL="63275" marR="63275" marT="0" marB="0" anchor="ctr"/>
                </a:tc>
                <a:extLst>
                  <a:ext uri="{0D108BD9-81ED-4DB2-BD59-A6C34878D82A}">
                    <a16:rowId xmlns:a16="http://schemas.microsoft.com/office/drawing/2014/main" val="10000"/>
                  </a:ext>
                </a:extLst>
              </a:tr>
              <a:tr h="311422">
                <a:tc rowSpan="4">
                  <a:txBody>
                    <a:bodyPr/>
                    <a:lstStyle/>
                    <a:p>
                      <a:pPr marL="0" marR="0" lvl="0" indent="0" algn="ctr" rtl="0">
                        <a:lnSpc>
                          <a:spcPct val="107000"/>
                        </a:lnSpc>
                        <a:spcBef>
                          <a:spcPts val="0"/>
                        </a:spcBef>
                        <a:spcAft>
                          <a:spcPts val="0"/>
                        </a:spcAft>
                        <a:buClr>
                          <a:srgbClr val="000000"/>
                        </a:buClr>
                        <a:buSzPts val="1000"/>
                        <a:buFont typeface="Arial"/>
                        <a:buNone/>
                      </a:pPr>
                      <a:r>
                        <a:rPr lang="fr-FR" sz="1000" u="none" strike="noStrike" cap="none" dirty="0">
                          <a:latin typeface="Ubuntu"/>
                          <a:ea typeface="Ubuntu"/>
                          <a:cs typeface="Ubuntu"/>
                          <a:sym typeface="Ubuntu"/>
                        </a:rPr>
                        <a:t>Fiche-action 1 : Faire de la qualité de vie,</a:t>
                      </a:r>
                      <a:r>
                        <a:rPr lang="fr-FR" sz="1000" u="none" strike="noStrike" cap="none" dirty="0">
                          <a:latin typeface="Ubuntu"/>
                          <a:ea typeface="Ubuntu"/>
                          <a:cs typeface="Ubuntu"/>
                        </a:rPr>
                        <a:t> </a:t>
                      </a:r>
                      <a:endParaRPr sz="1000" u="none" strike="noStrike" cap="none">
                        <a:latin typeface="Ubuntu"/>
                        <a:ea typeface="Ubuntu"/>
                        <a:cs typeface="Ubuntu"/>
                        <a:sym typeface="Ubuntu"/>
                      </a:endParaRPr>
                    </a:p>
                    <a:p>
                      <a:pPr marL="0" marR="0" lvl="0" indent="0" algn="ctr" rtl="0">
                        <a:lnSpc>
                          <a:spcPct val="107000"/>
                        </a:lnSpc>
                        <a:spcBef>
                          <a:spcPts val="0"/>
                        </a:spcBef>
                        <a:spcAft>
                          <a:spcPts val="0"/>
                        </a:spcAft>
                        <a:buClr>
                          <a:srgbClr val="000000"/>
                        </a:buClr>
                        <a:buSzPts val="1000"/>
                        <a:buFont typeface="Arial"/>
                        <a:buNone/>
                      </a:pPr>
                      <a:r>
                        <a:rPr lang="fr-FR" sz="1000" u="none" strike="noStrike" cap="none" dirty="0">
                          <a:latin typeface="Ubuntu"/>
                          <a:ea typeface="Ubuntu"/>
                          <a:cs typeface="Ubuntu"/>
                          <a:sym typeface="Ubuntu"/>
                        </a:rPr>
                        <a:t>une source d’attractivité nouvelle du territoire</a:t>
                      </a:r>
                      <a:endParaRPr sz="1000" u="none" strike="noStrike" cap="none" dirty="0">
                        <a:latin typeface="Ubuntu"/>
                        <a:ea typeface="Ubuntu"/>
                        <a:cs typeface="Ubuntu"/>
                        <a:sym typeface="Ubuntu"/>
                      </a:endParaRPr>
                    </a:p>
                  </a:txBody>
                  <a:tcPr marL="63275" marR="63275" marT="0" marB="0" anchor="ctr"/>
                </a:tc>
                <a:tc>
                  <a:txBody>
                    <a:bodyPr/>
                    <a:lstStyle/>
                    <a:p>
                      <a:pPr marL="0" marR="0" lvl="0" indent="0" algn="l" rtl="0">
                        <a:lnSpc>
                          <a:spcPct val="107000"/>
                        </a:lnSpc>
                        <a:spcBef>
                          <a:spcPts val="0"/>
                        </a:spcBef>
                        <a:spcAft>
                          <a:spcPts val="0"/>
                        </a:spcAft>
                        <a:buSzPts val="1000"/>
                        <a:buFont typeface="Arial"/>
                        <a:buNone/>
                      </a:pPr>
                      <a:r>
                        <a:rPr lang="fr-FR" sz="1000" b="1" u="none" strike="noStrike" cap="none" dirty="0">
                          <a:latin typeface="Ubuntu"/>
                        </a:rPr>
                        <a:t>Centres-bourgs et vacance de l'habitat</a:t>
                      </a:r>
                      <a:endParaRPr lang="en-US" sz="1000" b="1" u="none" strike="noStrike" cap="none" dirty="0">
                        <a:latin typeface="Ubuntu"/>
                        <a:ea typeface="Ubuntu"/>
                        <a:cs typeface="Ubuntu"/>
                        <a:sym typeface="Ubuntu"/>
                      </a:endParaRPr>
                    </a:p>
                  </a:txBody>
                  <a:tcPr marL="63275" marR="63275" marT="0" marB="0" anchor="ctr"/>
                </a:tc>
                <a:tc>
                  <a:txBody>
                    <a:bodyPr/>
                    <a:lstStyle/>
                    <a:p>
                      <a:pPr marL="0" marR="0" lvl="0" indent="0" algn="ctr">
                        <a:lnSpc>
                          <a:spcPct val="107000"/>
                        </a:lnSpc>
                        <a:spcBef>
                          <a:spcPts val="0"/>
                        </a:spcBef>
                        <a:spcAft>
                          <a:spcPts val="0"/>
                        </a:spcAft>
                        <a:buNone/>
                      </a:pPr>
                      <a:r>
                        <a:rPr lang="fr-FR" sz="1000" b="1" i="0" u="none" strike="noStrike" cap="none" noProof="0" dirty="0">
                          <a:solidFill>
                            <a:srgbClr val="00B050"/>
                          </a:solidFill>
                          <a:latin typeface="Ubuntu"/>
                        </a:rPr>
                        <a:t>OUVERT</a:t>
                      </a:r>
                      <a:endParaRPr lang="en-US" i="0" noProof="0" dirty="0">
                        <a:solidFill>
                          <a:srgbClr val="00B050"/>
                        </a:solidFill>
                        <a:sym typeface="Ubuntu"/>
                      </a:endParaRPr>
                    </a:p>
                  </a:txBody>
                  <a:tcPr marL="63275" marR="63275" marT="0" marB="0" anchor="ctr"/>
                </a:tc>
                <a:extLst>
                  <a:ext uri="{0D108BD9-81ED-4DB2-BD59-A6C34878D82A}">
                    <a16:rowId xmlns:a16="http://schemas.microsoft.com/office/drawing/2014/main" val="10001"/>
                  </a:ext>
                </a:extLst>
              </a:tr>
              <a:tr h="261193">
                <a:tc vMerge="1">
                  <a:txBody>
                    <a:bodyPr/>
                    <a:lstStyle/>
                    <a:p>
                      <a:endParaRPr lang="en-US"/>
                    </a:p>
                  </a:txBody>
                  <a:tcPr/>
                </a:tc>
                <a:tc>
                  <a:txBody>
                    <a:bodyPr/>
                    <a:lstStyle/>
                    <a:p>
                      <a:pPr marL="0" marR="0" lvl="0" indent="0" algn="l" rtl="0">
                        <a:lnSpc>
                          <a:spcPct val="107000"/>
                        </a:lnSpc>
                        <a:spcBef>
                          <a:spcPts val="0"/>
                        </a:spcBef>
                        <a:spcAft>
                          <a:spcPts val="0"/>
                        </a:spcAft>
                        <a:buSzPts val="1000"/>
                        <a:buFont typeface="Arial"/>
                        <a:buNone/>
                      </a:pPr>
                      <a:r>
                        <a:rPr lang="fr-FR" sz="1000" b="1" u="none" strike="noStrike" cap="none" dirty="0">
                          <a:latin typeface="Ubuntu"/>
                        </a:rPr>
                        <a:t>Services à la population en milieu rural</a:t>
                      </a:r>
                      <a:endParaRPr lang="fr-FR" sz="1000" b="1" u="none" strike="noStrike" cap="none" dirty="0">
                        <a:latin typeface="Ubuntu"/>
                        <a:sym typeface="Ubuntu"/>
                      </a:endParaRPr>
                    </a:p>
                  </a:txBody>
                  <a:tcPr marL="63275" marR="63275" marT="0" marB="0" anchor="ctr"/>
                </a:tc>
                <a:tc>
                  <a:txBody>
                    <a:bodyPr/>
                    <a:lstStyle/>
                    <a:p>
                      <a:pPr marL="0" marR="0" lvl="0" indent="0" algn="ctr">
                        <a:lnSpc>
                          <a:spcPct val="107000"/>
                        </a:lnSpc>
                        <a:spcBef>
                          <a:spcPts val="0"/>
                        </a:spcBef>
                        <a:spcAft>
                          <a:spcPts val="0"/>
                        </a:spcAft>
                        <a:buNone/>
                      </a:pPr>
                      <a:r>
                        <a:rPr lang="fr-FR" sz="1000" b="1" i="0" u="none" strike="noStrike" cap="none" noProof="0" dirty="0">
                          <a:solidFill>
                            <a:srgbClr val="00B050"/>
                          </a:solidFill>
                          <a:latin typeface="Ubuntu"/>
                        </a:rPr>
                        <a:t>OUVERT</a:t>
                      </a:r>
                      <a:endParaRPr lang="en-US" dirty="0">
                        <a:solidFill>
                          <a:srgbClr val="00B050"/>
                        </a:solidFill>
                      </a:endParaRPr>
                    </a:p>
                  </a:txBody>
                  <a:tcPr marL="63275" marR="63275" marT="0" marB="0" anchor="ctr"/>
                </a:tc>
                <a:extLst>
                  <a:ext uri="{0D108BD9-81ED-4DB2-BD59-A6C34878D82A}">
                    <a16:rowId xmlns:a16="http://schemas.microsoft.com/office/drawing/2014/main" val="10002"/>
                  </a:ext>
                </a:extLst>
              </a:tr>
              <a:tr h="274675">
                <a:tc vMerge="1">
                  <a:txBody>
                    <a:bodyPr/>
                    <a:lstStyle/>
                    <a:p>
                      <a:endParaRPr lang="en-US"/>
                    </a:p>
                  </a:txBody>
                  <a:tcPr/>
                </a:tc>
                <a:tc>
                  <a:txBody>
                    <a:bodyPr/>
                    <a:lstStyle/>
                    <a:p>
                      <a:pPr marL="0" marR="0" lvl="0" indent="0" algn="l" rtl="0">
                        <a:lnSpc>
                          <a:spcPct val="107000"/>
                        </a:lnSpc>
                        <a:spcBef>
                          <a:spcPts val="0"/>
                        </a:spcBef>
                        <a:spcAft>
                          <a:spcPts val="0"/>
                        </a:spcAft>
                        <a:buSzPts val="1000"/>
                        <a:buFont typeface="Arial"/>
                        <a:buNone/>
                      </a:pPr>
                      <a:r>
                        <a:rPr lang="fr-FR" sz="1000" b="1" u="none" strike="noStrike" cap="none" dirty="0">
                          <a:latin typeface="Ubuntu"/>
                        </a:rPr>
                        <a:t>Offre culturelle </a:t>
                      </a:r>
                      <a:endParaRPr lang="en-US" sz="1000" b="1" u="none" strike="noStrike" cap="none" dirty="0">
                        <a:latin typeface="Ubuntu"/>
                        <a:ea typeface="Ubuntu"/>
                        <a:cs typeface="Ubuntu"/>
                        <a:sym typeface="Ubuntu"/>
                      </a:endParaRPr>
                    </a:p>
                  </a:txBody>
                  <a:tcPr marL="63275" marR="63275" marT="0" marB="0" anchor="ctr"/>
                </a:tc>
                <a:tc>
                  <a:txBody>
                    <a:bodyPr/>
                    <a:lstStyle/>
                    <a:p>
                      <a:pPr marL="0" marR="0" lvl="0" indent="0" algn="ctr">
                        <a:lnSpc>
                          <a:spcPct val="107000"/>
                        </a:lnSpc>
                        <a:spcBef>
                          <a:spcPts val="0"/>
                        </a:spcBef>
                        <a:spcAft>
                          <a:spcPts val="0"/>
                        </a:spcAft>
                        <a:buNone/>
                      </a:pPr>
                      <a:r>
                        <a:rPr lang="fr-FR" sz="1000" b="1" i="0" u="none" strike="noStrike" cap="none" noProof="0" dirty="0">
                          <a:solidFill>
                            <a:srgbClr val="00B050"/>
                          </a:solidFill>
                          <a:latin typeface="Ubuntu"/>
                        </a:rPr>
                        <a:t>OUVERT</a:t>
                      </a:r>
                      <a:endParaRPr lang="en-US" dirty="0">
                        <a:solidFill>
                          <a:srgbClr val="00B050"/>
                        </a:solidFill>
                      </a:endParaRPr>
                    </a:p>
                  </a:txBody>
                  <a:tcPr marL="63275" marR="63275" marT="0" marB="0" anchor="ctr"/>
                </a:tc>
                <a:extLst>
                  <a:ext uri="{0D108BD9-81ED-4DB2-BD59-A6C34878D82A}">
                    <a16:rowId xmlns:a16="http://schemas.microsoft.com/office/drawing/2014/main" val="10003"/>
                  </a:ext>
                </a:extLst>
              </a:tr>
              <a:tr h="261193">
                <a:tc vMerge="1">
                  <a:txBody>
                    <a:bodyPr/>
                    <a:lstStyle/>
                    <a:p>
                      <a:endParaRPr lang="en-US"/>
                    </a:p>
                  </a:txBody>
                  <a:tcPr/>
                </a:tc>
                <a:tc>
                  <a:txBody>
                    <a:bodyPr/>
                    <a:lstStyle/>
                    <a:p>
                      <a:pPr marL="0" marR="0" lvl="0" indent="0" algn="l" rtl="0">
                        <a:lnSpc>
                          <a:spcPct val="107000"/>
                        </a:lnSpc>
                        <a:spcBef>
                          <a:spcPts val="0"/>
                        </a:spcBef>
                        <a:spcAft>
                          <a:spcPts val="0"/>
                        </a:spcAft>
                        <a:buSzPts val="1000"/>
                        <a:buFont typeface="Arial"/>
                        <a:buNone/>
                      </a:pPr>
                      <a:r>
                        <a:rPr lang="fr-FR" sz="1000" b="1" u="none" strike="noStrike" cap="none" dirty="0">
                          <a:latin typeface="Ubuntu"/>
                        </a:rPr>
                        <a:t>Image du territoire et attractivité </a:t>
                      </a:r>
                      <a:endParaRPr lang="en-US" sz="1000" b="1" u="none" strike="noStrike" cap="none" dirty="0">
                        <a:latin typeface="Ubuntu"/>
                        <a:ea typeface="Ubuntu"/>
                        <a:cs typeface="Ubuntu"/>
                        <a:sym typeface="Ubuntu"/>
                      </a:endParaRPr>
                    </a:p>
                  </a:txBody>
                  <a:tcPr marL="63275" marR="63275" marT="0" marB="0" anchor="ctr"/>
                </a:tc>
                <a:tc>
                  <a:txBody>
                    <a:bodyPr/>
                    <a:lstStyle/>
                    <a:p>
                      <a:pPr marL="0" marR="0" lvl="0" indent="0" algn="ctr">
                        <a:lnSpc>
                          <a:spcPct val="107000"/>
                        </a:lnSpc>
                        <a:spcBef>
                          <a:spcPts val="0"/>
                        </a:spcBef>
                        <a:spcAft>
                          <a:spcPts val="0"/>
                        </a:spcAft>
                        <a:buNone/>
                      </a:pPr>
                      <a:r>
                        <a:rPr lang="fr-FR" sz="1000" b="1" i="0" u="none" strike="noStrike" cap="none" noProof="0" dirty="0">
                          <a:solidFill>
                            <a:srgbClr val="00B050"/>
                          </a:solidFill>
                          <a:latin typeface="Ubuntu"/>
                        </a:rPr>
                        <a:t>OUVERT</a:t>
                      </a:r>
                      <a:endParaRPr lang="en-US" dirty="0">
                        <a:solidFill>
                          <a:srgbClr val="00B050"/>
                        </a:solidFill>
                        <a:sym typeface="Ubuntu"/>
                      </a:endParaRPr>
                    </a:p>
                  </a:txBody>
                  <a:tcPr marL="63275" marR="63275" marT="0" marB="0" anchor="ctr"/>
                </a:tc>
                <a:extLst>
                  <a:ext uri="{0D108BD9-81ED-4DB2-BD59-A6C34878D82A}">
                    <a16:rowId xmlns:a16="http://schemas.microsoft.com/office/drawing/2014/main" val="10004"/>
                  </a:ext>
                </a:extLst>
              </a:tr>
              <a:tr h="291331">
                <a:tc rowSpan="2">
                  <a:txBody>
                    <a:bodyPr/>
                    <a:lstStyle/>
                    <a:p>
                      <a:pPr marL="0" marR="0" lvl="0" indent="0" algn="ctr" rtl="0">
                        <a:lnSpc>
                          <a:spcPct val="107000"/>
                        </a:lnSpc>
                        <a:spcBef>
                          <a:spcPts val="0"/>
                        </a:spcBef>
                        <a:spcAft>
                          <a:spcPts val="0"/>
                        </a:spcAft>
                        <a:buClr>
                          <a:srgbClr val="000000"/>
                        </a:buClr>
                        <a:buSzPts val="1000"/>
                        <a:buFont typeface="Arial"/>
                        <a:buNone/>
                      </a:pPr>
                      <a:r>
                        <a:rPr lang="fr-FR" sz="1000" u="none" strike="noStrike" cap="none" dirty="0">
                          <a:latin typeface="Ubuntu"/>
                          <a:ea typeface="Ubuntu"/>
                          <a:cs typeface="Ubuntu"/>
                          <a:sym typeface="Ubuntu"/>
                        </a:rPr>
                        <a:t>Fiche-action 2 : Développer une économie vertueuse, génératrice d’emplois durables et non délocalisables</a:t>
                      </a:r>
                      <a:endParaRPr sz="1000" u="none" strike="noStrike" cap="none" dirty="0">
                        <a:latin typeface="Ubuntu"/>
                        <a:ea typeface="Ubuntu"/>
                        <a:cs typeface="Ubuntu"/>
                        <a:sym typeface="Ubuntu"/>
                      </a:endParaRPr>
                    </a:p>
                  </a:txBody>
                  <a:tcPr marL="63275" marR="63275" marT="0" marB="0" anchor="ctr"/>
                </a:tc>
                <a:tc>
                  <a:txBody>
                    <a:bodyPr/>
                    <a:lstStyle/>
                    <a:p>
                      <a:pPr marL="0" marR="0" lvl="0" indent="0" algn="l" rtl="0">
                        <a:lnSpc>
                          <a:spcPct val="107000"/>
                        </a:lnSpc>
                        <a:spcBef>
                          <a:spcPts val="0"/>
                        </a:spcBef>
                        <a:spcAft>
                          <a:spcPts val="0"/>
                        </a:spcAft>
                        <a:buSzPts val="1000"/>
                        <a:buFont typeface="Arial"/>
                        <a:buNone/>
                      </a:pPr>
                      <a:r>
                        <a:rPr lang="fr-FR" sz="1000" b="1" u="none" strike="noStrike" cap="none" dirty="0">
                          <a:latin typeface="Ubuntu"/>
                        </a:rPr>
                        <a:t>Tourisme durable et itinérance</a:t>
                      </a:r>
                      <a:endParaRPr lang="en-US" sz="1000" b="1" u="none" strike="noStrike" cap="none" dirty="0">
                        <a:latin typeface="Ubuntu"/>
                        <a:ea typeface="Ubuntu"/>
                        <a:cs typeface="Ubuntu"/>
                        <a:sym typeface="Ubuntu"/>
                      </a:endParaRPr>
                    </a:p>
                  </a:txBody>
                  <a:tcPr marL="63275" marR="63275" marT="0" marB="0" anchor="ctr"/>
                </a:tc>
                <a:tc>
                  <a:txBody>
                    <a:bodyPr/>
                    <a:lstStyle/>
                    <a:p>
                      <a:pPr marL="0" marR="0" lvl="0" indent="0" algn="ctr">
                        <a:lnSpc>
                          <a:spcPct val="107000"/>
                        </a:lnSpc>
                        <a:spcBef>
                          <a:spcPts val="0"/>
                        </a:spcBef>
                        <a:spcAft>
                          <a:spcPts val="0"/>
                        </a:spcAft>
                        <a:buNone/>
                      </a:pPr>
                      <a:r>
                        <a:rPr lang="fr-FR" sz="1000" b="1" i="0" u="none" strike="noStrike" cap="none" noProof="0" dirty="0">
                          <a:solidFill>
                            <a:srgbClr val="00B050"/>
                          </a:solidFill>
                          <a:latin typeface="Ubuntu"/>
                        </a:rPr>
                        <a:t>OUVERT</a:t>
                      </a:r>
                      <a:endParaRPr lang="en-US" dirty="0">
                        <a:solidFill>
                          <a:srgbClr val="00B050"/>
                        </a:solidFill>
                        <a:sym typeface="Ubuntu"/>
                      </a:endParaRPr>
                    </a:p>
                  </a:txBody>
                  <a:tcPr marL="63275" marR="63275" marT="0" marB="0" anchor="ctr"/>
                </a:tc>
                <a:extLst>
                  <a:ext uri="{0D108BD9-81ED-4DB2-BD59-A6C34878D82A}">
                    <a16:rowId xmlns:a16="http://schemas.microsoft.com/office/drawing/2014/main" val="10005"/>
                  </a:ext>
                </a:extLst>
              </a:tr>
              <a:tr h="331514">
                <a:tc vMerge="1">
                  <a:txBody>
                    <a:bodyPr/>
                    <a:lstStyle/>
                    <a:p>
                      <a:endParaRPr lang="en-US"/>
                    </a:p>
                  </a:txBody>
                  <a:tcPr/>
                </a:tc>
                <a:tc>
                  <a:txBody>
                    <a:bodyPr/>
                    <a:lstStyle/>
                    <a:p>
                      <a:pPr marL="0" marR="0" lvl="0" indent="0" algn="l" rtl="0">
                        <a:lnSpc>
                          <a:spcPct val="107000"/>
                        </a:lnSpc>
                        <a:spcBef>
                          <a:spcPts val="0"/>
                        </a:spcBef>
                        <a:spcAft>
                          <a:spcPts val="0"/>
                        </a:spcAft>
                        <a:buSzPts val="1000"/>
                        <a:buFont typeface="Arial"/>
                        <a:buNone/>
                      </a:pPr>
                      <a:r>
                        <a:rPr lang="fr-FR" sz="1000" b="1" u="none" strike="noStrike" cap="none" dirty="0">
                          <a:latin typeface="Ubuntu"/>
                        </a:rPr>
                        <a:t>Economie éco-responsable, de proximité et innovante</a:t>
                      </a:r>
                      <a:endParaRPr lang="en-US" sz="1000" b="1" u="none" strike="noStrike" cap="none" dirty="0">
                        <a:latin typeface="Ubuntu"/>
                        <a:ea typeface="Ubuntu"/>
                        <a:cs typeface="Ubuntu"/>
                        <a:sym typeface="Ubuntu"/>
                      </a:endParaRPr>
                    </a:p>
                  </a:txBody>
                  <a:tcPr marL="63275" marR="63275" marT="0" marB="0" anchor="ctr"/>
                </a:tc>
                <a:tc>
                  <a:txBody>
                    <a:bodyPr/>
                    <a:lstStyle/>
                    <a:p>
                      <a:pPr marL="0" marR="0" lvl="0" indent="0" algn="ctr">
                        <a:lnSpc>
                          <a:spcPct val="107000"/>
                        </a:lnSpc>
                        <a:spcBef>
                          <a:spcPts val="0"/>
                        </a:spcBef>
                        <a:spcAft>
                          <a:spcPts val="0"/>
                        </a:spcAft>
                        <a:buNone/>
                      </a:pPr>
                      <a:r>
                        <a:rPr lang="fr-FR" sz="1000" b="1" i="0" u="none" strike="noStrike" cap="none" noProof="0" dirty="0">
                          <a:solidFill>
                            <a:srgbClr val="00B050"/>
                          </a:solidFill>
                          <a:latin typeface="Ubuntu"/>
                        </a:rPr>
                        <a:t>OUVERT</a:t>
                      </a:r>
                      <a:endParaRPr lang="en-US" dirty="0">
                        <a:solidFill>
                          <a:srgbClr val="00B050"/>
                        </a:solidFill>
                      </a:endParaRPr>
                    </a:p>
                  </a:txBody>
                  <a:tcPr marL="63275" marR="63275" marT="0" marB="0" anchor="ctr"/>
                </a:tc>
                <a:extLst>
                  <a:ext uri="{0D108BD9-81ED-4DB2-BD59-A6C34878D82A}">
                    <a16:rowId xmlns:a16="http://schemas.microsoft.com/office/drawing/2014/main" val="10006"/>
                  </a:ext>
                </a:extLst>
              </a:tr>
              <a:tr h="311422">
                <a:tc rowSpan="4">
                  <a:txBody>
                    <a:bodyPr/>
                    <a:lstStyle/>
                    <a:p>
                      <a:pPr marL="0" marR="0" lvl="0" indent="0" algn="ctr" rtl="0">
                        <a:lnSpc>
                          <a:spcPct val="107000"/>
                        </a:lnSpc>
                        <a:spcBef>
                          <a:spcPts val="0"/>
                        </a:spcBef>
                        <a:spcAft>
                          <a:spcPts val="0"/>
                        </a:spcAft>
                        <a:buClr>
                          <a:srgbClr val="000000"/>
                        </a:buClr>
                        <a:buSzPts val="1000"/>
                        <a:buFont typeface="Arial"/>
                        <a:buNone/>
                      </a:pPr>
                      <a:r>
                        <a:rPr lang="fr-FR" sz="1000" u="none" strike="noStrike" cap="none" dirty="0">
                          <a:latin typeface="Ubuntu"/>
                          <a:ea typeface="Ubuntu"/>
                          <a:cs typeface="Ubuntu"/>
                          <a:sym typeface="Ubuntu"/>
                        </a:rPr>
                        <a:t>Fiche-action 3 : Renforcer la résilience du territoire en réussissant le pari des transitions énergétique et écologique</a:t>
                      </a:r>
                      <a:r>
                        <a:rPr lang="fr-FR" sz="1000" u="none" strike="noStrike" cap="none" dirty="0">
                          <a:latin typeface="Ubuntu"/>
                          <a:ea typeface="Ubuntu"/>
                          <a:cs typeface="Ubuntu"/>
                        </a:rPr>
                        <a:t> </a:t>
                      </a:r>
                      <a:endParaRPr sz="1000" u="none" strike="noStrike" cap="none">
                        <a:latin typeface="Ubuntu"/>
                        <a:ea typeface="Ubuntu"/>
                        <a:cs typeface="Ubuntu"/>
                        <a:sym typeface="Ubuntu"/>
                      </a:endParaRPr>
                    </a:p>
                  </a:txBody>
                  <a:tcPr marL="63275" marR="63275" marT="0" marB="0" anchor="ctr"/>
                </a:tc>
                <a:tc>
                  <a:txBody>
                    <a:bodyPr/>
                    <a:lstStyle/>
                    <a:p>
                      <a:pPr marL="0" marR="0" lvl="0" indent="0" algn="l" rtl="0">
                        <a:lnSpc>
                          <a:spcPct val="107000"/>
                        </a:lnSpc>
                        <a:spcBef>
                          <a:spcPts val="0"/>
                        </a:spcBef>
                        <a:spcAft>
                          <a:spcPts val="0"/>
                        </a:spcAft>
                        <a:buSzPts val="1000"/>
                        <a:buFont typeface="Arial"/>
                        <a:buNone/>
                      </a:pPr>
                      <a:r>
                        <a:rPr lang="fr-FR" sz="1000" b="1" u="none" strike="noStrike" cap="none" dirty="0">
                          <a:latin typeface="Ubuntu"/>
                        </a:rPr>
                        <a:t>Encourager les mobilités durables inclusives</a:t>
                      </a:r>
                      <a:endParaRPr lang="en-US" sz="1000" b="1" u="none" strike="noStrike" cap="none" dirty="0">
                        <a:latin typeface="Ubuntu"/>
                        <a:ea typeface="Ubuntu"/>
                        <a:cs typeface="Ubuntu"/>
                        <a:sym typeface="Ubuntu"/>
                      </a:endParaRPr>
                    </a:p>
                  </a:txBody>
                  <a:tcPr marL="63275" marR="63275" marT="0" marB="0" anchor="ctr"/>
                </a:tc>
                <a:tc>
                  <a:txBody>
                    <a:bodyPr/>
                    <a:lstStyle/>
                    <a:p>
                      <a:pPr marL="0" marR="0" lvl="0" indent="0" algn="ctr">
                        <a:lnSpc>
                          <a:spcPct val="107000"/>
                        </a:lnSpc>
                        <a:spcBef>
                          <a:spcPts val="0"/>
                        </a:spcBef>
                        <a:spcAft>
                          <a:spcPts val="0"/>
                        </a:spcAft>
                        <a:buNone/>
                      </a:pPr>
                      <a:r>
                        <a:rPr lang="fr-FR" sz="1000" b="1" i="0" u="none" strike="noStrike" cap="none" noProof="0" dirty="0">
                          <a:solidFill>
                            <a:srgbClr val="00B050"/>
                          </a:solidFill>
                          <a:latin typeface="Ubuntu"/>
                        </a:rPr>
                        <a:t>OUVERT</a:t>
                      </a:r>
                      <a:endParaRPr lang="en-US" dirty="0">
                        <a:solidFill>
                          <a:srgbClr val="00B050"/>
                        </a:solidFill>
                      </a:endParaRPr>
                    </a:p>
                  </a:txBody>
                  <a:tcPr marL="63275" marR="63275" marT="0" marB="0" anchor="ctr"/>
                </a:tc>
                <a:extLst>
                  <a:ext uri="{0D108BD9-81ED-4DB2-BD59-A6C34878D82A}">
                    <a16:rowId xmlns:a16="http://schemas.microsoft.com/office/drawing/2014/main" val="10007"/>
                  </a:ext>
                </a:extLst>
              </a:tr>
              <a:tr h="428525">
                <a:tc vMerge="1">
                  <a:txBody>
                    <a:bodyPr/>
                    <a:lstStyle/>
                    <a:p>
                      <a:endParaRPr lang="en-US"/>
                    </a:p>
                  </a:txBody>
                  <a:tcPr/>
                </a:tc>
                <a:tc>
                  <a:txBody>
                    <a:bodyPr/>
                    <a:lstStyle/>
                    <a:p>
                      <a:pPr marL="0" marR="0" lvl="0" indent="0" algn="l" rtl="0">
                        <a:lnSpc>
                          <a:spcPct val="107000"/>
                        </a:lnSpc>
                        <a:spcBef>
                          <a:spcPts val="0"/>
                        </a:spcBef>
                        <a:spcAft>
                          <a:spcPts val="0"/>
                        </a:spcAft>
                        <a:buSzPts val="1000"/>
                        <a:buFont typeface="Arial"/>
                        <a:buNone/>
                      </a:pPr>
                      <a:r>
                        <a:rPr lang="fr-FR" sz="1000" b="1" u="none" strike="noStrike" cap="none" dirty="0">
                          <a:latin typeface="Ubuntu"/>
                        </a:rPr>
                        <a:t>Transition énergétique des territoires</a:t>
                      </a:r>
                      <a:endParaRPr lang="en-US" sz="1000" b="1" u="none" strike="noStrike" cap="none" dirty="0">
                        <a:latin typeface="Ubuntu"/>
                        <a:ea typeface="Ubuntu"/>
                        <a:cs typeface="Ubuntu"/>
                        <a:sym typeface="Ubuntu"/>
                      </a:endParaRPr>
                    </a:p>
                  </a:txBody>
                  <a:tcPr marL="63275" marR="63275" marT="0" marB="0" anchor="ctr"/>
                </a:tc>
                <a:tc>
                  <a:txBody>
                    <a:bodyPr/>
                    <a:lstStyle/>
                    <a:p>
                      <a:pPr marL="0" marR="0" lvl="0" indent="0" algn="ctr">
                        <a:lnSpc>
                          <a:spcPct val="107000"/>
                        </a:lnSpc>
                        <a:spcBef>
                          <a:spcPts val="0"/>
                        </a:spcBef>
                        <a:spcAft>
                          <a:spcPts val="0"/>
                        </a:spcAft>
                        <a:buNone/>
                      </a:pPr>
                      <a:r>
                        <a:rPr lang="fr-FR" sz="1000" b="1" i="0" u="none" strike="noStrike" cap="none" noProof="0" dirty="0">
                          <a:solidFill>
                            <a:srgbClr val="00B050"/>
                          </a:solidFill>
                          <a:latin typeface="Ubuntu"/>
                        </a:rPr>
                        <a:t>OUVERT</a:t>
                      </a:r>
                      <a:endParaRPr lang="en-US" dirty="0">
                        <a:solidFill>
                          <a:srgbClr val="00B050"/>
                        </a:solidFill>
                      </a:endParaRPr>
                    </a:p>
                  </a:txBody>
                  <a:tcPr marL="63275" marR="63275" marT="0" marB="0" anchor="ctr"/>
                </a:tc>
                <a:extLst>
                  <a:ext uri="{0D108BD9-81ED-4DB2-BD59-A6C34878D82A}">
                    <a16:rowId xmlns:a16="http://schemas.microsoft.com/office/drawing/2014/main" val="10008"/>
                  </a:ext>
                </a:extLst>
              </a:tr>
              <a:tr h="474200">
                <a:tc vMerge="1">
                  <a:txBody>
                    <a:bodyPr/>
                    <a:lstStyle/>
                    <a:p>
                      <a:endParaRPr lang="en-US"/>
                    </a:p>
                  </a:txBody>
                  <a:tcPr/>
                </a:tc>
                <a:tc>
                  <a:txBody>
                    <a:bodyPr/>
                    <a:lstStyle/>
                    <a:p>
                      <a:pPr marL="0" marR="0" lvl="0" indent="0" algn="l" rtl="0">
                        <a:lnSpc>
                          <a:spcPct val="107000"/>
                        </a:lnSpc>
                        <a:spcBef>
                          <a:spcPts val="0"/>
                        </a:spcBef>
                        <a:spcAft>
                          <a:spcPts val="0"/>
                        </a:spcAft>
                        <a:buSzPts val="1000"/>
                        <a:buFont typeface="Arial"/>
                        <a:buNone/>
                      </a:pPr>
                      <a:r>
                        <a:rPr lang="fr-FR" sz="1000" b="1" u="none" strike="noStrike" cap="none" dirty="0">
                          <a:latin typeface="Ubuntu"/>
                        </a:rPr>
                        <a:t>Relocalisation </a:t>
                      </a:r>
                      <a:r>
                        <a:rPr lang="fr-FR" sz="1000" b="1" u="none" strike="noStrike" cap="none" dirty="0">
                          <a:latin typeface="Ubuntu"/>
                          <a:sym typeface="Ubuntu"/>
                        </a:rPr>
                        <a:t>du </a:t>
                      </a:r>
                      <a:r>
                        <a:rPr lang="fr-FR" sz="1000" b="1" u="none" strike="noStrike" cap="none" dirty="0">
                          <a:latin typeface="Ubuntu"/>
                        </a:rPr>
                        <a:t>système alimentaire territorial </a:t>
                      </a:r>
                      <a:endParaRPr lang="en-US" sz="1000" b="1" u="none" strike="noStrike" cap="none" dirty="0">
                        <a:latin typeface="Ubuntu"/>
                        <a:ea typeface="Ubuntu"/>
                        <a:cs typeface="Ubuntu"/>
                        <a:sym typeface="Ubuntu"/>
                      </a:endParaRPr>
                    </a:p>
                  </a:txBody>
                  <a:tcPr marL="63275" marR="63275" marT="0" marB="0" anchor="ctr"/>
                </a:tc>
                <a:tc>
                  <a:txBody>
                    <a:bodyPr/>
                    <a:lstStyle/>
                    <a:p>
                      <a:pPr marL="0" marR="0" lvl="0" indent="0" algn="ctr" rtl="0">
                        <a:lnSpc>
                          <a:spcPct val="107000"/>
                        </a:lnSpc>
                        <a:spcBef>
                          <a:spcPts val="0"/>
                        </a:spcBef>
                        <a:spcAft>
                          <a:spcPts val="0"/>
                        </a:spcAft>
                        <a:buClr>
                          <a:srgbClr val="000000"/>
                        </a:buClr>
                        <a:buSzPts val="1000"/>
                        <a:buFont typeface="Arial"/>
                        <a:buNone/>
                      </a:pPr>
                      <a:r>
                        <a:rPr lang="fr-FR" sz="1000" b="1" u="none" strike="noStrike" cap="none" dirty="0">
                          <a:solidFill>
                            <a:srgbClr val="7F7F7F"/>
                          </a:solidFill>
                          <a:latin typeface="Ubuntu"/>
                          <a:ea typeface="Ubuntu"/>
                          <a:cs typeface="Ubuntu"/>
                        </a:rPr>
                        <a:t>EN SUSPENS</a:t>
                      </a:r>
                      <a:endParaRPr lang="fr-FR" sz="1000" b="1" u="none" strike="noStrike" cap="none" dirty="0">
                        <a:solidFill>
                          <a:srgbClr val="7F7F7F"/>
                        </a:solidFill>
                        <a:latin typeface="Ubuntu"/>
                        <a:ea typeface="Ubuntu"/>
                        <a:cs typeface="Ubuntu"/>
                        <a:sym typeface="Ubuntu"/>
                      </a:endParaRPr>
                    </a:p>
                  </a:txBody>
                  <a:tcPr marL="63275" marR="63275" marT="0" marB="0" anchor="ctr"/>
                </a:tc>
                <a:extLst>
                  <a:ext uri="{0D108BD9-81ED-4DB2-BD59-A6C34878D82A}">
                    <a16:rowId xmlns:a16="http://schemas.microsoft.com/office/drawing/2014/main" val="10009"/>
                  </a:ext>
                </a:extLst>
              </a:tr>
              <a:tr h="543775">
                <a:tc vMerge="1">
                  <a:txBody>
                    <a:bodyPr/>
                    <a:lstStyle/>
                    <a:p>
                      <a:endParaRPr lang="en-US"/>
                    </a:p>
                  </a:txBody>
                  <a:tcPr/>
                </a:tc>
                <a:tc>
                  <a:txBody>
                    <a:bodyPr/>
                    <a:lstStyle/>
                    <a:p>
                      <a:pPr marL="0" marR="0" lvl="0" indent="0" algn="l" rtl="0">
                        <a:lnSpc>
                          <a:spcPct val="107000"/>
                        </a:lnSpc>
                        <a:spcBef>
                          <a:spcPts val="0"/>
                        </a:spcBef>
                        <a:spcAft>
                          <a:spcPts val="0"/>
                        </a:spcAft>
                        <a:buClr>
                          <a:srgbClr val="000000"/>
                        </a:buClr>
                        <a:buSzPts val="1000"/>
                        <a:buFont typeface="Arial"/>
                        <a:buNone/>
                      </a:pPr>
                      <a:r>
                        <a:rPr lang="fr-FR" sz="1000" b="1" u="none" strike="noStrike" cap="none" dirty="0">
                          <a:latin typeface="Ubuntu"/>
                          <a:ea typeface="Ubuntu"/>
                          <a:cs typeface="Ubuntu"/>
                        </a:rPr>
                        <a:t>Préservation</a:t>
                      </a:r>
                      <a:r>
                        <a:rPr lang="fr-FR" sz="1000" b="1" u="none" strike="noStrike" cap="none" dirty="0">
                          <a:latin typeface="Ubuntu"/>
                          <a:ea typeface="Ubuntu"/>
                          <a:cs typeface="Ubuntu"/>
                          <a:sym typeface="Ubuntu"/>
                        </a:rPr>
                        <a:t> des ressources naturelles</a:t>
                      </a:r>
                      <a:endParaRPr sz="1000" b="1" u="none" strike="noStrike" cap="none" dirty="0">
                        <a:latin typeface="Ubuntu"/>
                        <a:ea typeface="Ubuntu"/>
                        <a:cs typeface="Ubuntu"/>
                        <a:sym typeface="Ubuntu"/>
                      </a:endParaRPr>
                    </a:p>
                  </a:txBody>
                  <a:tcPr marL="63275" marR="63275" marT="0" marB="0" anchor="ctr"/>
                </a:tc>
                <a:tc>
                  <a:txBody>
                    <a:bodyPr/>
                    <a:lstStyle/>
                    <a:p>
                      <a:pPr marL="0" marR="0" lvl="0" indent="0" algn="ctr" rtl="0">
                        <a:lnSpc>
                          <a:spcPct val="107000"/>
                        </a:lnSpc>
                        <a:spcBef>
                          <a:spcPts val="0"/>
                        </a:spcBef>
                        <a:spcAft>
                          <a:spcPts val="0"/>
                        </a:spcAft>
                        <a:buClr>
                          <a:srgbClr val="000000"/>
                        </a:buClr>
                        <a:buSzPts val="1000"/>
                        <a:buFont typeface="Arial"/>
                        <a:buNone/>
                      </a:pPr>
                      <a:r>
                        <a:rPr lang="fr-FR" sz="1000" b="1" u="none" strike="noStrike" cap="none" dirty="0">
                          <a:solidFill>
                            <a:srgbClr val="D27800"/>
                          </a:solidFill>
                          <a:latin typeface="Ubuntu"/>
                        </a:rPr>
                        <a:t>EN COURS</a:t>
                      </a:r>
                    </a:p>
                  </a:txBody>
                  <a:tcPr marL="63275" marR="63275" marT="0" marB="0" anchor="ctr"/>
                </a:tc>
                <a:extLst>
                  <a:ext uri="{0D108BD9-81ED-4DB2-BD59-A6C34878D82A}">
                    <a16:rowId xmlns:a16="http://schemas.microsoft.com/office/drawing/2014/main" val="10010"/>
                  </a:ext>
                </a:extLst>
              </a:tr>
              <a:tr h="271239">
                <a:tc>
                  <a:txBody>
                    <a:bodyPr/>
                    <a:lstStyle/>
                    <a:p>
                      <a:pPr marL="0" marR="0" lvl="0" indent="0" algn="ctr" rtl="0">
                        <a:lnSpc>
                          <a:spcPct val="107000"/>
                        </a:lnSpc>
                        <a:spcBef>
                          <a:spcPts val="0"/>
                        </a:spcBef>
                        <a:spcAft>
                          <a:spcPts val="0"/>
                        </a:spcAft>
                        <a:buClr>
                          <a:srgbClr val="000000"/>
                        </a:buClr>
                        <a:buSzPts val="1000"/>
                        <a:buFont typeface="Arial"/>
                        <a:buNone/>
                      </a:pPr>
                      <a:r>
                        <a:rPr lang="fr-FR" sz="1000" u="none" strike="noStrike" cap="none" dirty="0">
                          <a:latin typeface="Ubuntu"/>
                          <a:ea typeface="Ubuntu"/>
                          <a:cs typeface="Ubuntu"/>
                          <a:sym typeface="Ubuntu"/>
                        </a:rPr>
                        <a:t>Fiche-action 4 : Coopération du GAL</a:t>
                      </a:r>
                      <a:endParaRPr sz="1000" u="none" strike="noStrike" cap="none" dirty="0">
                        <a:latin typeface="Ubuntu"/>
                        <a:ea typeface="Ubuntu"/>
                        <a:cs typeface="Ubuntu"/>
                        <a:sym typeface="Ubuntu"/>
                      </a:endParaRPr>
                    </a:p>
                  </a:txBody>
                  <a:tcPr marL="63275" marR="63275" marT="0" marB="0" anchor="ctr"/>
                </a:tc>
                <a:tc>
                  <a:txBody>
                    <a:bodyPr/>
                    <a:lstStyle/>
                    <a:p>
                      <a:pPr marL="0" marR="0" lvl="0" indent="0" algn="l" rtl="0">
                        <a:lnSpc>
                          <a:spcPct val="107000"/>
                        </a:lnSpc>
                        <a:spcBef>
                          <a:spcPts val="0"/>
                        </a:spcBef>
                        <a:spcAft>
                          <a:spcPts val="0"/>
                        </a:spcAft>
                        <a:buClr>
                          <a:srgbClr val="000000"/>
                        </a:buClr>
                        <a:buSzPts val="1000"/>
                        <a:buFont typeface="Arial"/>
                        <a:buNone/>
                      </a:pPr>
                      <a:r>
                        <a:rPr lang="fr-FR" sz="1000" b="1" u="none" strike="noStrike" cap="none" dirty="0">
                          <a:latin typeface="Ubuntu"/>
                          <a:ea typeface="Ubuntu"/>
                          <a:cs typeface="Ubuntu"/>
                          <a:sym typeface="Ubuntu"/>
                        </a:rPr>
                        <a:t>Coopération</a:t>
                      </a:r>
                      <a:endParaRPr sz="1000" b="1" u="none" strike="noStrike" cap="none" dirty="0">
                        <a:latin typeface="Ubuntu"/>
                        <a:ea typeface="Ubuntu"/>
                        <a:cs typeface="Ubuntu"/>
                        <a:sym typeface="Ubuntu"/>
                      </a:endParaRPr>
                    </a:p>
                  </a:txBody>
                  <a:tcPr marL="63275" marR="63275" marT="0" marB="0" anchor="ctr"/>
                </a:tc>
                <a:tc>
                  <a:txBody>
                    <a:bodyPr/>
                    <a:lstStyle/>
                    <a:p>
                      <a:pPr lvl="0" algn="ctr">
                        <a:lnSpc>
                          <a:spcPct val="100000"/>
                        </a:lnSpc>
                        <a:spcBef>
                          <a:spcPts val="0"/>
                        </a:spcBef>
                        <a:spcAft>
                          <a:spcPts val="0"/>
                        </a:spcAft>
                        <a:buNone/>
                      </a:pPr>
                      <a:r>
                        <a:rPr lang="fr-FR" sz="1000" b="1" i="0" u="none" strike="noStrike" cap="none" noProof="0" dirty="0">
                          <a:solidFill>
                            <a:srgbClr val="00B050"/>
                          </a:solidFill>
                          <a:latin typeface="Ubuntu"/>
                        </a:rPr>
                        <a:t>OUVERT</a:t>
                      </a:r>
                      <a:endParaRPr lang="fr-FR" sz="1000" b="0" i="0" u="none" strike="noStrike" cap="none" noProof="0" dirty="0">
                        <a:solidFill>
                          <a:srgbClr val="000000"/>
                        </a:solidFill>
                        <a:latin typeface="Ubuntu"/>
                      </a:endParaRPr>
                    </a:p>
                  </a:txBody>
                  <a:tcPr marL="63275" marR="63275" marT="0" marB="0" anchor="ctr"/>
                </a:tc>
                <a:extLst>
                  <a:ext uri="{0D108BD9-81ED-4DB2-BD59-A6C34878D82A}">
                    <a16:rowId xmlns:a16="http://schemas.microsoft.com/office/drawing/2014/main" val="10011"/>
                  </a:ext>
                </a:extLst>
              </a:tr>
              <a:tr h="462111">
                <a:tc>
                  <a:txBody>
                    <a:bodyPr/>
                    <a:lstStyle/>
                    <a:p>
                      <a:pPr marL="0" marR="0" lvl="0" indent="0" algn="ctr" rtl="0">
                        <a:lnSpc>
                          <a:spcPct val="107000"/>
                        </a:lnSpc>
                        <a:spcBef>
                          <a:spcPts val="100"/>
                        </a:spcBef>
                        <a:spcAft>
                          <a:spcPts val="0"/>
                        </a:spcAft>
                        <a:buClr>
                          <a:srgbClr val="000000"/>
                        </a:buClr>
                        <a:buSzPts val="1000"/>
                        <a:buFont typeface="Arial"/>
                        <a:buNone/>
                      </a:pPr>
                      <a:r>
                        <a:rPr lang="fr-FR" sz="1000" u="none" strike="noStrike" cap="none" dirty="0">
                          <a:latin typeface="Ubuntu"/>
                          <a:ea typeface="Ubuntu"/>
                          <a:cs typeface="Ubuntu"/>
                          <a:sym typeface="Ubuntu"/>
                        </a:rPr>
                        <a:t>Fiche-action 5 : Animation et fonctionnement</a:t>
                      </a:r>
                      <a:r>
                        <a:rPr lang="fr-FR" sz="1000" u="none" strike="noStrike" cap="none" dirty="0">
                          <a:latin typeface="Ubuntu"/>
                          <a:ea typeface="Ubuntu"/>
                          <a:cs typeface="Ubuntu"/>
                        </a:rPr>
                        <a:t> </a:t>
                      </a:r>
                      <a:endParaRPr lang="en-US" sz="1000" u="none" strike="noStrike" cap="none" dirty="0">
                        <a:latin typeface="Ubuntu"/>
                        <a:ea typeface="Ubuntu"/>
                        <a:cs typeface="Ubuntu"/>
                      </a:endParaRPr>
                    </a:p>
                    <a:p>
                      <a:pPr marL="0" marR="0" lvl="0" indent="0" algn="ctr">
                        <a:lnSpc>
                          <a:spcPct val="107000"/>
                        </a:lnSpc>
                        <a:spcBef>
                          <a:spcPts val="0"/>
                        </a:spcBef>
                        <a:spcAft>
                          <a:spcPts val="0"/>
                        </a:spcAft>
                        <a:buSzPts val="1000"/>
                        <a:buFont typeface="Arial"/>
                        <a:buNone/>
                      </a:pPr>
                      <a:r>
                        <a:rPr lang="fr-FR" sz="1000" u="none" strike="noStrike" cap="none" dirty="0">
                          <a:latin typeface="Ubuntu"/>
                          <a:ea typeface="Ubuntu"/>
                          <a:cs typeface="Ubuntu"/>
                          <a:sym typeface="Ubuntu"/>
                        </a:rPr>
                        <a:t>du GAL</a:t>
                      </a:r>
                      <a:endParaRPr sz="1000" u="none" strike="noStrike" cap="none">
                        <a:latin typeface="Ubuntu"/>
                        <a:ea typeface="Ubuntu"/>
                        <a:cs typeface="Ubuntu"/>
                        <a:sym typeface="Ubuntu"/>
                      </a:endParaRPr>
                    </a:p>
                  </a:txBody>
                  <a:tcPr marL="63275" marR="63275" marT="0" marB="0" anchor="ctr"/>
                </a:tc>
                <a:tc>
                  <a:txBody>
                    <a:bodyPr/>
                    <a:lstStyle/>
                    <a:p>
                      <a:pPr marL="0" marR="0" lvl="0" indent="0" algn="l" rtl="0">
                        <a:lnSpc>
                          <a:spcPct val="107000"/>
                        </a:lnSpc>
                        <a:spcBef>
                          <a:spcPts val="0"/>
                        </a:spcBef>
                        <a:spcAft>
                          <a:spcPts val="0"/>
                        </a:spcAft>
                        <a:buClr>
                          <a:srgbClr val="000000"/>
                        </a:buClr>
                        <a:buSzPts val="1000"/>
                        <a:buFont typeface="Arial"/>
                        <a:buNone/>
                      </a:pPr>
                      <a:r>
                        <a:rPr lang="fr-FR" sz="1000" b="1" u="none" strike="noStrike" cap="none" dirty="0">
                          <a:latin typeface="Ubuntu"/>
                          <a:ea typeface="Ubuntu"/>
                          <a:cs typeface="Ubuntu"/>
                          <a:sym typeface="Ubuntu"/>
                        </a:rPr>
                        <a:t>Animation et fonctionnement du GAL</a:t>
                      </a:r>
                      <a:endParaRPr sz="1000" b="1" u="none" strike="noStrike" cap="none" dirty="0">
                        <a:latin typeface="Ubuntu"/>
                        <a:ea typeface="Ubuntu"/>
                        <a:cs typeface="Ubuntu"/>
                        <a:sym typeface="Ubuntu"/>
                      </a:endParaRPr>
                    </a:p>
                  </a:txBody>
                  <a:tcPr marL="63275" marR="63275" marT="0" marB="0" anchor="ctr"/>
                </a:tc>
                <a:tc>
                  <a:txBody>
                    <a:bodyPr/>
                    <a:lstStyle/>
                    <a:p>
                      <a:pPr lvl="0" algn="ctr">
                        <a:lnSpc>
                          <a:spcPct val="100000"/>
                        </a:lnSpc>
                        <a:spcBef>
                          <a:spcPts val="0"/>
                        </a:spcBef>
                        <a:spcAft>
                          <a:spcPts val="0"/>
                        </a:spcAft>
                        <a:buNone/>
                      </a:pPr>
                      <a:r>
                        <a:rPr lang="fr-FR" sz="1000" b="1" i="0" u="none" strike="noStrike" cap="none" noProof="0" dirty="0">
                          <a:solidFill>
                            <a:srgbClr val="00B050"/>
                          </a:solidFill>
                          <a:latin typeface="Ubuntu"/>
                        </a:rPr>
                        <a:t>OUVERT</a:t>
                      </a:r>
                      <a:endParaRPr lang="fr-FR" sz="1000" b="0" i="0" u="none" strike="noStrike" cap="none" noProof="0" dirty="0">
                        <a:solidFill>
                          <a:srgbClr val="000000"/>
                        </a:solidFill>
                        <a:latin typeface="Ubuntu"/>
                      </a:endParaRPr>
                    </a:p>
                    <a:p>
                      <a:pPr marL="0" marR="0" lvl="0" indent="0" algn="ctr">
                        <a:lnSpc>
                          <a:spcPct val="107000"/>
                        </a:lnSpc>
                        <a:spcBef>
                          <a:spcPts val="0"/>
                        </a:spcBef>
                        <a:spcAft>
                          <a:spcPts val="0"/>
                        </a:spcAft>
                        <a:buSzPts val="1000"/>
                        <a:buFont typeface="Arial"/>
                        <a:buNone/>
                      </a:pPr>
                      <a:endParaRPr lang="fr-FR" sz="1000" b="1" u="none" strike="noStrike" cap="none" dirty="0">
                        <a:solidFill>
                          <a:srgbClr val="00863D"/>
                        </a:solidFill>
                        <a:latin typeface="Ubuntu"/>
                        <a:ea typeface="Ubuntu"/>
                        <a:cs typeface="Ubuntu"/>
                        <a:sym typeface="Ubuntu"/>
                      </a:endParaRPr>
                    </a:p>
                  </a:txBody>
                  <a:tcPr marL="63275" marR="63275" marT="0" marB="0" anchor="ctr"/>
                </a:tc>
                <a:extLst>
                  <a:ext uri="{0D108BD9-81ED-4DB2-BD59-A6C34878D82A}">
                    <a16:rowId xmlns:a16="http://schemas.microsoft.com/office/drawing/2014/main" val="1001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6"/>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63" name="Google Shape;163;p16"/>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64" name="Google Shape;164;p16"/>
          <p:cNvPicPr preferRelativeResize="0"/>
          <p:nvPr/>
        </p:nvPicPr>
        <p:blipFill rotWithShape="1">
          <a:blip r:embed="rId3">
            <a:alphaModFix/>
          </a:blip>
          <a:srcRect l="93" t="15258" r="1581" b="3299"/>
          <a:stretch/>
        </p:blipFill>
        <p:spPr>
          <a:xfrm>
            <a:off x="68238" y="1289494"/>
            <a:ext cx="9018999" cy="3366748"/>
          </a:xfrm>
          <a:prstGeom prst="rect">
            <a:avLst/>
          </a:prstGeom>
          <a:noFill/>
          <a:ln>
            <a:noFill/>
          </a:ln>
        </p:spPr>
      </p:pic>
      <p:sp>
        <p:nvSpPr>
          <p:cNvPr id="5" name="Google Shape;101;p7">
            <a:extLst>
              <a:ext uri="{FF2B5EF4-FFF2-40B4-BE49-F238E27FC236}">
                <a16:creationId xmlns:a16="http://schemas.microsoft.com/office/drawing/2014/main" id="{85C2A57D-8448-2E72-CDFF-DE26495EB0F0}"/>
              </a:ext>
            </a:extLst>
          </p:cNvPr>
          <p:cNvSpPr txBox="1"/>
          <p:nvPr/>
        </p:nvSpPr>
        <p:spPr>
          <a:xfrm>
            <a:off x="245502" y="235975"/>
            <a:ext cx="8520000" cy="523180"/>
          </a:xfrm>
          <a:prstGeom prst="rect">
            <a:avLst/>
          </a:prstGeom>
          <a:noFill/>
          <a:ln>
            <a:noFill/>
          </a:ln>
        </p:spPr>
        <p:txBody>
          <a:bodyPr spcFirstLastPara="1" wrap="square" lIns="91425" tIns="45700" rIns="91425" bIns="45700" anchor="t" anchorCtr="0">
            <a:spAutoFit/>
          </a:bodyPr>
          <a:lstStyle/>
          <a:p>
            <a:pPr>
              <a:buSzPts val="2800"/>
            </a:pPr>
            <a:r>
              <a:rPr lang="fr-FR" sz="2800" b="1" dirty="0">
                <a:latin typeface="Ubuntu"/>
                <a:ea typeface="Ubuntu"/>
                <a:cs typeface="Ubuntu"/>
              </a:rPr>
              <a:t>2. Osmose + : la stratégie LEADER Puy-de-Dôme </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2" name="TextBox 1">
            <a:extLst>
              <a:ext uri="{FF2B5EF4-FFF2-40B4-BE49-F238E27FC236}">
                <a16:creationId xmlns:a16="http://schemas.microsoft.com/office/drawing/2014/main" id="{2E4BD9E6-EFF1-EA93-0509-74E2BD6E550D}"/>
              </a:ext>
            </a:extLst>
          </p:cNvPr>
          <p:cNvSpPr txBox="1"/>
          <p:nvPr/>
        </p:nvSpPr>
        <p:spPr>
          <a:xfrm>
            <a:off x="1553585" y="1136346"/>
            <a:ext cx="6120451" cy="307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fr-FR" sz="2400" b="1" i="1" dirty="0">
                <a:highlight>
                  <a:srgbClr val="FFFFFF"/>
                </a:highlight>
                <a:latin typeface="Ubuntu"/>
              </a:rPr>
              <a:t>Les appels à projets sont à retrouver sur le site du SMAD des Combrailles :</a:t>
            </a:r>
            <a:endParaRPr lang="fr-FR" sz="2400" b="1">
              <a:highlight>
                <a:srgbClr val="FFFFFF"/>
              </a:highlight>
              <a:latin typeface="Ubuntu"/>
            </a:endParaRPr>
          </a:p>
          <a:p>
            <a:pPr algn="ctr">
              <a:lnSpc>
                <a:spcPct val="150000"/>
              </a:lnSpc>
            </a:pPr>
            <a:endParaRPr lang="fr-FR" sz="2400" dirty="0">
              <a:highlight>
                <a:srgbClr val="FFFFFF"/>
              </a:highlight>
              <a:latin typeface="Ubuntu"/>
            </a:endParaRPr>
          </a:p>
          <a:p>
            <a:pPr algn="ctr">
              <a:lnSpc>
                <a:spcPct val="150000"/>
              </a:lnSpc>
            </a:pPr>
            <a:r>
              <a:rPr lang="fr-FR" sz="2400" dirty="0">
                <a:highlight>
                  <a:srgbClr val="FFFFFF"/>
                </a:highlight>
                <a:latin typeface="Ubuntu"/>
                <a:hlinkClick r:id="rId3"/>
              </a:rPr>
              <a:t>https://www.combrailles.com/leader/374-programme-leader2023-2027</a:t>
            </a:r>
            <a:endParaRPr lang="en-US" sz="2400" dirty="0">
              <a:highlight>
                <a:srgbClr val="FFFFFF"/>
              </a:highlight>
              <a:latin typeface="Ubuntu"/>
            </a:endParaRPr>
          </a:p>
          <a:p>
            <a:pPr algn="ctr"/>
            <a:endParaRPr lang="fr-FR" i="1" dirty="0">
              <a:highlight>
                <a:srgbClr val="FFFFFF"/>
              </a:highlight>
              <a:latin typeface="Ubuntu"/>
            </a:endParaRPr>
          </a:p>
        </p:txBody>
      </p:sp>
    </p:spTree>
    <p:extLst>
      <p:ext uri="{BB962C8B-B14F-4D97-AF65-F5344CB8AC3E}">
        <p14:creationId xmlns:p14="http://schemas.microsoft.com/office/powerpoint/2010/main" val="3961080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g2ad4bee6444_1_4"/>
          <p:cNvPicPr preferRelativeResize="0"/>
          <p:nvPr/>
        </p:nvPicPr>
        <p:blipFill>
          <a:blip r:embed="rId3">
            <a:alphaModFix/>
          </a:blip>
          <a:stretch>
            <a:fillRect/>
          </a:stretch>
        </p:blipFill>
        <p:spPr>
          <a:xfrm>
            <a:off x="299490" y="383454"/>
            <a:ext cx="8400011" cy="421648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2" name="Picture 1">
            <a:extLst>
              <a:ext uri="{FF2B5EF4-FFF2-40B4-BE49-F238E27FC236}">
                <a16:creationId xmlns:a16="http://schemas.microsoft.com/office/drawing/2014/main" id="{A45F71CA-1F98-25BD-2727-754B1CA67779}"/>
              </a:ext>
            </a:extLst>
          </p:cNvPr>
          <p:cNvPicPr>
            <a:picLocks noChangeAspect="1"/>
          </p:cNvPicPr>
          <p:nvPr/>
        </p:nvPicPr>
        <p:blipFill>
          <a:blip r:embed="rId3"/>
          <a:stretch>
            <a:fillRect/>
          </a:stretch>
        </p:blipFill>
        <p:spPr>
          <a:xfrm>
            <a:off x="187656" y="250863"/>
            <a:ext cx="8777217" cy="4462647"/>
          </a:xfrm>
          <a:prstGeom prst="rect">
            <a:avLst/>
          </a:prstGeom>
        </p:spPr>
      </p:pic>
    </p:spTree>
    <p:extLst>
      <p:ext uri="{BB962C8B-B14F-4D97-AF65-F5344CB8AC3E}">
        <p14:creationId xmlns:p14="http://schemas.microsoft.com/office/powerpoint/2010/main" val="645624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4913" y="1321102"/>
            <a:ext cx="7494814" cy="2534861"/>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lvl="0" algn="ctr">
              <a:lnSpc>
                <a:spcPct val="200000"/>
              </a:lnSpc>
            </a:pPr>
            <a:r>
              <a:rPr lang="fr-FR" sz="2800" b="1" dirty="0">
                <a:solidFill>
                  <a:srgbClr val="0070C0"/>
                </a:solidFill>
                <a:latin typeface="Ubuntu"/>
                <a:ea typeface="Ubuntu"/>
                <a:cs typeface="Ubuntu"/>
                <a:sym typeface="Ubuntu"/>
              </a:rPr>
              <a:t>Fiche action 1 :  Faire de la qualité de vie, </a:t>
            </a:r>
          </a:p>
          <a:p>
            <a:pPr lvl="0" algn="ctr">
              <a:lnSpc>
                <a:spcPct val="200000"/>
              </a:lnSpc>
            </a:pPr>
            <a:r>
              <a:rPr lang="fr-FR" sz="2800" b="1" dirty="0">
                <a:solidFill>
                  <a:srgbClr val="0070C0"/>
                </a:solidFill>
                <a:latin typeface="Ubuntu"/>
                <a:ea typeface="Ubuntu"/>
                <a:cs typeface="Ubuntu"/>
                <a:sym typeface="Ubuntu"/>
              </a:rPr>
              <a:t>une source d’attractivité nouvelle </a:t>
            </a:r>
          </a:p>
          <a:p>
            <a:pPr lvl="0" algn="ctr">
              <a:lnSpc>
                <a:spcPct val="200000"/>
              </a:lnSpc>
            </a:pPr>
            <a:r>
              <a:rPr lang="fr-FR" sz="2800" b="1" dirty="0">
                <a:solidFill>
                  <a:srgbClr val="0070C0"/>
                </a:solidFill>
                <a:latin typeface="Ubuntu"/>
                <a:ea typeface="Ubuntu"/>
                <a:cs typeface="Ubuntu"/>
                <a:sym typeface="Ubuntu"/>
              </a:rPr>
              <a:t>du territoire </a:t>
            </a:r>
          </a:p>
        </p:txBody>
      </p:sp>
    </p:spTree>
    <p:extLst>
      <p:ext uri="{BB962C8B-B14F-4D97-AF65-F5344CB8AC3E}">
        <p14:creationId xmlns:p14="http://schemas.microsoft.com/office/powerpoint/2010/main" val="2937470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6"/>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63" name="Google Shape;163;p16"/>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 name="Google Shape;101;p7">
            <a:extLst>
              <a:ext uri="{FF2B5EF4-FFF2-40B4-BE49-F238E27FC236}">
                <a16:creationId xmlns:a16="http://schemas.microsoft.com/office/drawing/2014/main" id="{85C2A57D-8448-2E72-CDFF-DE26495EB0F0}"/>
              </a:ext>
            </a:extLst>
          </p:cNvPr>
          <p:cNvSpPr txBox="1"/>
          <p:nvPr/>
        </p:nvSpPr>
        <p:spPr>
          <a:xfrm>
            <a:off x="1810005" y="2316936"/>
            <a:ext cx="5865453" cy="523180"/>
          </a:xfrm>
          <a:prstGeom prst="rect">
            <a:avLst/>
          </a:prstGeom>
          <a:noFill/>
          <a:ln>
            <a:noFill/>
          </a:ln>
        </p:spPr>
        <p:txBody>
          <a:bodyPr spcFirstLastPara="1" wrap="square" lIns="91425" tIns="45700" rIns="91425" bIns="45700" anchor="t" anchorCtr="0">
            <a:spAutoFit/>
          </a:bodyPr>
          <a:lstStyle/>
          <a:p>
            <a:pPr>
              <a:buSzPts val="2800"/>
            </a:pPr>
            <a:r>
              <a:rPr lang="fr-FR" sz="2800" b="1" dirty="0">
                <a:solidFill>
                  <a:srgbClr val="0070C0"/>
                </a:solidFill>
                <a:latin typeface="Ubuntu"/>
                <a:ea typeface="Ubuntu"/>
                <a:cs typeface="Ubuntu"/>
              </a:rPr>
              <a:t>L'appel à projets Attractivité 24 </a:t>
            </a:r>
            <a:endParaRPr lang="en-US" sz="2800" dirty="0">
              <a:solidFill>
                <a:srgbClr val="0070C0"/>
              </a:solidFill>
            </a:endParaRPr>
          </a:p>
        </p:txBody>
      </p:sp>
    </p:spTree>
    <p:extLst>
      <p:ext uri="{BB962C8B-B14F-4D97-AF65-F5344CB8AC3E}">
        <p14:creationId xmlns:p14="http://schemas.microsoft.com/office/powerpoint/2010/main" val="4077283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4" name="Rectangle 3"/>
          <p:cNvSpPr/>
          <p:nvPr/>
        </p:nvSpPr>
        <p:spPr>
          <a:xfrm>
            <a:off x="147461" y="1223008"/>
            <a:ext cx="4572000" cy="30008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dirty="0">
                <a:solidFill>
                  <a:srgbClr val="0070C0"/>
                </a:solidFill>
                <a:latin typeface="Ubuntu"/>
              </a:rPr>
              <a:t>Types d'opérations éligibles</a:t>
            </a:r>
          </a:p>
        </p:txBody>
      </p:sp>
      <p:sp>
        <p:nvSpPr>
          <p:cNvPr id="6" name="Rectangle 5"/>
          <p:cNvSpPr/>
          <p:nvPr/>
        </p:nvSpPr>
        <p:spPr>
          <a:xfrm>
            <a:off x="212160" y="1591756"/>
            <a:ext cx="8721790" cy="2067554"/>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just">
              <a:lnSpc>
                <a:spcPct val="200000"/>
              </a:lnSpc>
            </a:pPr>
            <a:r>
              <a:rPr lang="fr-FR" sz="1100" b="1" dirty="0">
                <a:latin typeface="Ubuntu"/>
                <a:ea typeface="Ubuntu"/>
                <a:cs typeface="Ubuntu"/>
                <a:sym typeface="Ubuntu"/>
              </a:rPr>
              <a:t>TO 1 : </a:t>
            </a:r>
            <a:r>
              <a:rPr lang="fr-FR" sz="1100" b="1" dirty="0">
                <a:latin typeface="Ubuntu"/>
                <a:ea typeface="Ubuntu"/>
                <a:sym typeface="Ubuntu"/>
              </a:rPr>
              <a:t>Opérations partenariales de promotion territoriale</a:t>
            </a:r>
            <a:endParaRPr lang="fr-FR" sz="1100" dirty="0">
              <a:latin typeface="Ubuntu"/>
              <a:ea typeface="Ubuntu"/>
            </a:endParaRPr>
          </a:p>
          <a:p>
            <a:pPr marL="285750" indent="-285750" algn="just">
              <a:lnSpc>
                <a:spcPct val="200000"/>
              </a:lnSpc>
              <a:buChar char="•"/>
            </a:pPr>
            <a:r>
              <a:rPr lang="fr-FR" sz="1100" dirty="0">
                <a:latin typeface="Ubuntu"/>
                <a:ea typeface="Ubuntu"/>
                <a:sym typeface="Ubuntu"/>
              </a:rPr>
              <a:t>Etudes stratégiques et opérationnelles de marketing territorial</a:t>
            </a:r>
            <a:endParaRPr lang="fr-FR" sz="1100" dirty="0">
              <a:latin typeface="Ubuntu"/>
              <a:ea typeface="Ubuntu"/>
            </a:endParaRPr>
          </a:p>
          <a:p>
            <a:pPr marL="285750" indent="-285750" algn="just">
              <a:lnSpc>
                <a:spcPct val="200000"/>
              </a:lnSpc>
              <a:buChar char="•"/>
            </a:pPr>
            <a:r>
              <a:rPr lang="fr-FR" sz="1100" dirty="0">
                <a:latin typeface="Ubuntu"/>
                <a:ea typeface="Ubuntu"/>
                <a:sym typeface="Ubuntu"/>
              </a:rPr>
              <a:t>Actions en lien avec des salons et des rencontres autour de l’attractivité</a:t>
            </a:r>
            <a:endParaRPr lang="fr-FR" sz="1100" dirty="0">
              <a:latin typeface="Ubuntu"/>
              <a:ea typeface="Ubuntu"/>
            </a:endParaRPr>
          </a:p>
          <a:p>
            <a:pPr marL="285750" indent="-285750" algn="just">
              <a:lnSpc>
                <a:spcPct val="200000"/>
              </a:lnSpc>
              <a:buChar char="•"/>
            </a:pPr>
            <a:r>
              <a:rPr lang="fr-FR" sz="1100" dirty="0">
                <a:latin typeface="Ubuntu"/>
                <a:ea typeface="Ubuntu"/>
                <a:sym typeface="Ubuntu"/>
              </a:rPr>
              <a:t>Actions d’animation d’une communauté d’ambassadeurs</a:t>
            </a:r>
            <a:endParaRPr lang="fr-FR" sz="1100" dirty="0">
              <a:latin typeface="Ubuntu"/>
              <a:ea typeface="Ubuntu"/>
            </a:endParaRPr>
          </a:p>
          <a:p>
            <a:pPr marL="285750" indent="-285750" algn="just">
              <a:lnSpc>
                <a:spcPct val="200000"/>
              </a:lnSpc>
              <a:buChar char="•"/>
            </a:pPr>
            <a:r>
              <a:rPr lang="fr-FR" sz="1100" dirty="0">
                <a:latin typeface="Ubuntu"/>
                <a:ea typeface="Ubuntu"/>
                <a:sym typeface="Ubuntu"/>
              </a:rPr>
              <a:t>Actions d’animation de mise en réseau et de coopération entre acteurs de la promotion territoriale</a:t>
            </a:r>
            <a:endParaRPr lang="fr-FR" sz="1100" dirty="0">
              <a:latin typeface="Ubuntu"/>
              <a:ea typeface="Ubuntu"/>
            </a:endParaRPr>
          </a:p>
          <a:p>
            <a:pPr marL="285750" indent="-285750" algn="just">
              <a:lnSpc>
                <a:spcPct val="200000"/>
              </a:lnSpc>
              <a:buChar char="•"/>
            </a:pPr>
            <a:r>
              <a:rPr lang="fr-FR" sz="1100" dirty="0">
                <a:latin typeface="Ubuntu"/>
                <a:ea typeface="Ubuntu"/>
                <a:sym typeface="Ubuntu"/>
              </a:rPr>
              <a:t>Actions de communication</a:t>
            </a:r>
            <a:endParaRPr lang="fr-FR" sz="1100" dirty="0">
              <a:latin typeface="Ubuntu"/>
              <a:ea typeface="Ubuntu"/>
            </a:endParaRPr>
          </a:p>
        </p:txBody>
      </p:sp>
      <p:sp>
        <p:nvSpPr>
          <p:cNvPr id="2" name="Rectangle 1">
            <a:extLst>
              <a:ext uri="{FF2B5EF4-FFF2-40B4-BE49-F238E27FC236}">
                <a16:creationId xmlns:a16="http://schemas.microsoft.com/office/drawing/2014/main" id="{61669C13-9460-1384-2264-C206916DF78E}"/>
              </a:ext>
            </a:extLst>
          </p:cNvPr>
          <p:cNvSpPr/>
          <p:nvPr/>
        </p:nvSpPr>
        <p:spPr>
          <a:xfrm>
            <a:off x="145435" y="138711"/>
            <a:ext cx="8537806" cy="866135"/>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defRPr/>
            </a:pPr>
            <a:r>
              <a:rPr lang="fr-FR" sz="1800" b="1" dirty="0">
                <a:solidFill>
                  <a:srgbClr val="0070C0"/>
                </a:solidFill>
                <a:latin typeface="Ubuntu"/>
                <a:ea typeface="Ubuntu"/>
                <a:cs typeface="Ubuntu"/>
                <a:sym typeface="Ubuntu"/>
              </a:rPr>
              <a:t>ATTRACTIVITE24 : "Promouvoir l'image du territoire auprès de ses habitants actuels et à venir, des entreprises, des prescripteurs et des visiteurs "</a:t>
            </a:r>
            <a:endParaRPr lang="fr-FR" sz="1800" b="1" dirty="0">
              <a:solidFill>
                <a:srgbClr val="0070C0"/>
              </a:solidFill>
              <a:latin typeface="Ubuntu"/>
              <a:ea typeface="Ubuntu"/>
              <a:cs typeface="Ubuntu"/>
            </a:endParaRPr>
          </a:p>
        </p:txBody>
      </p:sp>
    </p:spTree>
    <p:extLst>
      <p:ext uri="{BB962C8B-B14F-4D97-AF65-F5344CB8AC3E}">
        <p14:creationId xmlns:p14="http://schemas.microsoft.com/office/powerpoint/2010/main" val="523014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7265" y="1432362"/>
            <a:ext cx="8630816" cy="3760325"/>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171450" indent="-171450">
              <a:lnSpc>
                <a:spcPct val="200000"/>
              </a:lnSpc>
              <a:buChar char="•"/>
            </a:pPr>
            <a:r>
              <a:rPr lang="fr-FR" sz="1100" dirty="0">
                <a:latin typeface="Ubuntu"/>
                <a:ea typeface="Ubuntu"/>
                <a:cs typeface="Ubuntu"/>
                <a:sym typeface="Ubuntu"/>
              </a:rPr>
              <a:t>Les projets dont la localisation se situe dans une commune de 10 000 habitants ou plus sont éligibles à condition qu’ils bénéficient à la zone rurale (territoire du GAL hors commune de plus de 10 000 habitants)</a:t>
            </a:r>
            <a:endParaRPr lang="fr-FR" sz="1100" dirty="0">
              <a:latin typeface="Ubuntu"/>
              <a:ea typeface="Ubuntu"/>
            </a:endParaRPr>
          </a:p>
          <a:p>
            <a:pPr marL="171450" indent="-171450">
              <a:lnSpc>
                <a:spcPct val="200000"/>
              </a:lnSpc>
              <a:buChar char="•"/>
            </a:pPr>
            <a:r>
              <a:rPr lang="fr-FR" sz="1100" dirty="0">
                <a:latin typeface="Ubuntu"/>
                <a:ea typeface="Ubuntu"/>
              </a:rPr>
              <a:t>Le porteur de projet doit démontrer que le projet déploie ses actions sur un périmètre d’au moins 2 intercommunalités (tout ou partie) ou d’au moins 80 communes.</a:t>
            </a:r>
          </a:p>
          <a:p>
            <a:pPr marL="213995" indent="-213995">
              <a:lnSpc>
                <a:spcPct val="200000"/>
              </a:lnSpc>
              <a:buFont typeface="Arial,Sans-Serif"/>
              <a:buChar char="•"/>
            </a:pPr>
            <a:r>
              <a:rPr lang="fr-FR" sz="1100" dirty="0">
                <a:latin typeface="Ubuntu"/>
                <a:ea typeface="Ubuntu"/>
              </a:rPr>
              <a:t>Le porteur de projet devra démontrer que le projet s’inscrit dans une démarche multithématique et territoriale.</a:t>
            </a:r>
          </a:p>
          <a:p>
            <a:pPr marL="213995" indent="-213995">
              <a:lnSpc>
                <a:spcPct val="200000"/>
              </a:lnSpc>
              <a:buFont typeface="Arial,Sans-Serif"/>
              <a:buChar char="•"/>
            </a:pPr>
            <a:r>
              <a:rPr lang="fr-FR" sz="1100" dirty="0">
                <a:latin typeface="Ubuntu"/>
                <a:ea typeface="Ubuntu"/>
              </a:rPr>
              <a:t>Le porteur de projet devra démontrer que le projet engage au moins deux acteurs du territoire : </a:t>
            </a:r>
          </a:p>
          <a:p>
            <a:pPr lvl="4" algn="just">
              <a:lnSpc>
                <a:spcPct val="200000"/>
              </a:lnSpc>
            </a:pPr>
            <a:r>
              <a:rPr lang="fr-FR" sz="1100" dirty="0">
                <a:latin typeface="Ubuntu"/>
                <a:ea typeface="Ubuntu"/>
              </a:rPr>
              <a:t>    Cas 1 : Dans le cadre d’un partenariat entre différents acteurs du territoire, l’engagement doit être entériné par une convention définissant à minima les objectifs et engagements mutuels. </a:t>
            </a:r>
            <a:endParaRPr lang="en-US" sz="1100" dirty="0">
              <a:latin typeface="Ubuntu"/>
              <a:ea typeface="Ubuntu"/>
            </a:endParaRPr>
          </a:p>
          <a:p>
            <a:pPr lvl="4" algn="just">
              <a:lnSpc>
                <a:spcPct val="200000"/>
              </a:lnSpc>
            </a:pPr>
            <a:r>
              <a:rPr lang="fr-FR" sz="1100" dirty="0">
                <a:latin typeface="Ubuntu"/>
                <a:ea typeface="Ubuntu"/>
              </a:rPr>
              <a:t>    Cas 2 : Le projet est porté par une structure fédérant les partenaires du projet.</a:t>
            </a:r>
          </a:p>
          <a:p>
            <a:pPr marL="171450" indent="-171450" algn="just">
              <a:lnSpc>
                <a:spcPct val="200000"/>
              </a:lnSpc>
              <a:buFont typeface="Arial,Sans-Serif"/>
              <a:buChar char="•"/>
            </a:pPr>
            <a:r>
              <a:rPr lang="fr-FR" sz="1100" dirty="0">
                <a:latin typeface="Ubuntu"/>
                <a:ea typeface="Ubuntu"/>
              </a:rPr>
              <a:t>Le projet devra être en cohérence et s’articuler avec la marque Auvergne.</a:t>
            </a:r>
            <a:endParaRPr lang="en-US" sz="1100" dirty="0">
              <a:latin typeface="Ubuntu"/>
              <a:ea typeface="Ubuntu"/>
            </a:endParaRPr>
          </a:p>
          <a:p>
            <a:pPr marL="171450" indent="-171450">
              <a:lnSpc>
                <a:spcPct val="200000"/>
              </a:lnSpc>
              <a:buChar char="•"/>
            </a:pPr>
            <a:endParaRPr lang="fr-FR" sz="1100" dirty="0">
              <a:latin typeface="Ubuntu"/>
              <a:ea typeface="Ubuntu"/>
            </a:endParaRPr>
          </a:p>
        </p:txBody>
      </p:sp>
      <p:sp>
        <p:nvSpPr>
          <p:cNvPr id="6" name="Rectangle 5"/>
          <p:cNvSpPr/>
          <p:nvPr/>
        </p:nvSpPr>
        <p:spPr>
          <a:xfrm>
            <a:off x="216134" y="2944281"/>
            <a:ext cx="8714792" cy="311304"/>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213995" indent="-213995">
              <a:lnSpc>
                <a:spcPct val="150000"/>
              </a:lnSpc>
              <a:buFont typeface="Arial" panose="020B0604020202020204" pitchFamily="34" charset="0"/>
              <a:buChar char="•"/>
            </a:pPr>
            <a:endParaRPr lang="fr-FR" sz="1100" dirty="0">
              <a:latin typeface="Ubuntu"/>
              <a:ea typeface="Ubuntu"/>
            </a:endParaRPr>
          </a:p>
        </p:txBody>
      </p:sp>
      <p:sp>
        <p:nvSpPr>
          <p:cNvPr id="9" name="Rectangle 8">
            <a:extLst>
              <a:ext uri="{FF2B5EF4-FFF2-40B4-BE49-F238E27FC236}">
                <a16:creationId xmlns:a16="http://schemas.microsoft.com/office/drawing/2014/main" id="{92E80DC6-19D5-A408-3813-3B1C3FBD5A69}"/>
              </a:ext>
            </a:extLst>
          </p:cNvPr>
          <p:cNvSpPr/>
          <p:nvPr/>
        </p:nvSpPr>
        <p:spPr>
          <a:xfrm>
            <a:off x="203023" y="1139142"/>
            <a:ext cx="4572000" cy="30008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dirty="0">
                <a:solidFill>
                  <a:srgbClr val="0070C0"/>
                </a:solidFill>
                <a:latin typeface="Ubuntu"/>
              </a:rPr>
              <a:t>Conditions d'éligibilité</a:t>
            </a:r>
            <a:endParaRPr lang="fr-FR" sz="1350" b="1" u="sng" dirty="0">
              <a:solidFill>
                <a:srgbClr val="0070C0"/>
              </a:solidFill>
              <a:latin typeface="Ubuntu" panose="020B0504030602030204" pitchFamily="34" charset="0"/>
            </a:endParaRPr>
          </a:p>
        </p:txBody>
      </p:sp>
      <p:sp>
        <p:nvSpPr>
          <p:cNvPr id="8" name="Rectangle 7">
            <a:extLst>
              <a:ext uri="{FF2B5EF4-FFF2-40B4-BE49-F238E27FC236}">
                <a16:creationId xmlns:a16="http://schemas.microsoft.com/office/drawing/2014/main" id="{489EF3F1-7CC3-A72B-FF81-5AAB71345E92}"/>
              </a:ext>
            </a:extLst>
          </p:cNvPr>
          <p:cNvSpPr/>
          <p:nvPr/>
        </p:nvSpPr>
        <p:spPr>
          <a:xfrm>
            <a:off x="145435" y="138711"/>
            <a:ext cx="8537806" cy="866135"/>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defRPr/>
            </a:pPr>
            <a:r>
              <a:rPr lang="fr-FR" sz="1800" b="1" dirty="0">
                <a:solidFill>
                  <a:srgbClr val="0070C0"/>
                </a:solidFill>
                <a:latin typeface="Ubuntu"/>
                <a:ea typeface="Ubuntu"/>
                <a:cs typeface="Ubuntu"/>
                <a:sym typeface="Ubuntu"/>
              </a:rPr>
              <a:t>ATTRACTIVITE24 : "Promouvoir l'image du territoire auprès de ses habitants actuels et à venir, des entreprises, des prescripteurs et des visiteurs "</a:t>
            </a:r>
            <a:endParaRPr lang="fr-FR" sz="1800" b="1" dirty="0">
              <a:solidFill>
                <a:srgbClr val="0070C0"/>
              </a:solidFill>
              <a:latin typeface="Ubuntu"/>
              <a:ea typeface="Ubuntu"/>
              <a:cs typeface="Ubuntu"/>
            </a:endParaRPr>
          </a:p>
        </p:txBody>
      </p:sp>
    </p:spTree>
    <p:extLst>
      <p:ext uri="{BB962C8B-B14F-4D97-AF65-F5344CB8AC3E}">
        <p14:creationId xmlns:p14="http://schemas.microsoft.com/office/powerpoint/2010/main" val="2876901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2"/>
          <p:cNvSpPr txBox="1"/>
          <p:nvPr/>
        </p:nvSpPr>
        <p:spPr>
          <a:xfrm>
            <a:off x="708067" y="689697"/>
            <a:ext cx="7163585" cy="3231614"/>
          </a:xfrm>
          <a:prstGeom prst="rect">
            <a:avLst/>
          </a:prstGeom>
          <a:noFill/>
          <a:ln>
            <a:noFill/>
          </a:ln>
        </p:spPr>
        <p:txBody>
          <a:bodyPr spcFirstLastPara="1" wrap="square" lIns="91425" tIns="45700" rIns="91425" bIns="45700" anchor="t" anchorCtr="0">
            <a:spAutoFit/>
          </a:bodyPr>
          <a:lstStyle/>
          <a:p>
            <a:pPr algn="ctr">
              <a:buSzPts val="2000"/>
            </a:pPr>
            <a:r>
              <a:rPr lang="fr-FR" sz="2400" b="1" dirty="0">
                <a:latin typeface="Ubuntu"/>
                <a:ea typeface="Ubuntu"/>
                <a:cs typeface="Ubuntu"/>
                <a:sym typeface="Ubuntu"/>
              </a:rPr>
              <a:t>SOMMAIRE </a:t>
            </a:r>
            <a:endParaRPr lang="fr-FR" sz="2400" b="1" dirty="0">
              <a:latin typeface="Ubuntu"/>
              <a:ea typeface="Ubuntu"/>
              <a:cs typeface="Ubuntu"/>
            </a:endParaRPr>
          </a:p>
          <a:p>
            <a:pPr>
              <a:buSzPts val="2000"/>
            </a:pPr>
            <a:endParaRPr lang="fr-FR" sz="2000" b="1" dirty="0">
              <a:latin typeface="Ubuntu"/>
              <a:ea typeface="Ubuntu"/>
              <a:cs typeface="Ubuntu"/>
            </a:endParaRPr>
          </a:p>
          <a:p>
            <a:pPr marL="457200" indent="-457200">
              <a:lnSpc>
                <a:spcPct val="200000"/>
              </a:lnSpc>
              <a:buSzPts val="2000"/>
              <a:buAutoNum type="arabicPeriod"/>
            </a:pPr>
            <a:r>
              <a:rPr lang="fr-FR" sz="2000" b="1" dirty="0">
                <a:latin typeface="Ubuntu"/>
                <a:ea typeface="Ubuntu"/>
                <a:cs typeface="Ubuntu"/>
                <a:sym typeface="Ubuntu"/>
              </a:rPr>
              <a:t>Présentation</a:t>
            </a:r>
            <a:r>
              <a:rPr lang="fr-FR" sz="2000" b="1" i="0" u="none" strike="noStrike" cap="none" dirty="0">
                <a:solidFill>
                  <a:srgbClr val="000000"/>
                </a:solidFill>
                <a:latin typeface="Ubuntu"/>
                <a:ea typeface="Ubuntu"/>
                <a:cs typeface="Ubuntu"/>
                <a:sym typeface="Ubuntu"/>
              </a:rPr>
              <a:t> du </a:t>
            </a:r>
            <a:r>
              <a:rPr lang="fr-FR" sz="2000" b="1" dirty="0">
                <a:latin typeface="Ubuntu"/>
                <a:ea typeface="Ubuntu"/>
                <a:cs typeface="Ubuntu"/>
                <a:sym typeface="Ubuntu"/>
              </a:rPr>
              <a:t>programme, du </a:t>
            </a:r>
            <a:r>
              <a:rPr lang="fr-FR" sz="2000" b="1" i="0" u="none" strike="noStrike" cap="none" dirty="0">
                <a:solidFill>
                  <a:srgbClr val="000000"/>
                </a:solidFill>
                <a:latin typeface="Ubuntu"/>
                <a:ea typeface="Ubuntu"/>
                <a:cs typeface="Ubuntu"/>
                <a:sym typeface="Ubuntu"/>
              </a:rPr>
              <a:t>territoire</a:t>
            </a:r>
            <a:r>
              <a:rPr lang="fr-FR" sz="2000" b="1" dirty="0">
                <a:latin typeface="Ubuntu"/>
                <a:ea typeface="Ubuntu"/>
                <a:cs typeface="Ubuntu"/>
                <a:sym typeface="Ubuntu"/>
              </a:rPr>
              <a:t> et du GAL</a:t>
            </a:r>
            <a:endParaRPr lang="fr-FR" sz="2000" dirty="0">
              <a:latin typeface="Ubuntu"/>
              <a:ea typeface="Ubuntu"/>
              <a:cs typeface="Ubuntu"/>
              <a:sym typeface="Ubuntu"/>
            </a:endParaRPr>
          </a:p>
          <a:p>
            <a:pPr marL="457200" indent="-457200">
              <a:lnSpc>
                <a:spcPct val="200000"/>
              </a:lnSpc>
              <a:buSzPts val="2000"/>
              <a:buAutoNum type="arabicPeriod"/>
            </a:pPr>
            <a:r>
              <a:rPr lang="fr-FR" sz="2000" b="1" i="0" u="none" strike="noStrike" cap="none" dirty="0">
                <a:solidFill>
                  <a:srgbClr val="000000"/>
                </a:solidFill>
                <a:latin typeface="Ubuntu"/>
                <a:ea typeface="Ubuntu"/>
                <a:cs typeface="Ubuntu"/>
                <a:sym typeface="Ubuntu"/>
              </a:rPr>
              <a:t>Osmose </a:t>
            </a:r>
            <a:r>
              <a:rPr lang="fr-FR" sz="2000" b="1" dirty="0">
                <a:latin typeface="Ubuntu"/>
                <a:ea typeface="Ubuntu"/>
                <a:cs typeface="Ubuntu"/>
                <a:sym typeface="Ubuntu"/>
              </a:rPr>
              <a:t>+</a:t>
            </a:r>
            <a:r>
              <a:rPr lang="fr-FR" sz="2000" b="1" i="0" u="none" strike="noStrike" cap="none" dirty="0">
                <a:solidFill>
                  <a:srgbClr val="000000"/>
                </a:solidFill>
                <a:latin typeface="Ubuntu"/>
                <a:ea typeface="Ubuntu"/>
                <a:cs typeface="Ubuntu"/>
                <a:sym typeface="Ubuntu"/>
              </a:rPr>
              <a:t> </a:t>
            </a:r>
            <a:r>
              <a:rPr lang="fr-FR" sz="2000" b="1" dirty="0">
                <a:latin typeface="Ubuntu"/>
                <a:ea typeface="Ubuntu"/>
                <a:cs typeface="Ubuntu"/>
                <a:sym typeface="Ubuntu"/>
              </a:rPr>
              <a:t>: la stratégie</a:t>
            </a:r>
            <a:r>
              <a:rPr lang="fr-FR" sz="2000" b="1" i="0" u="none" strike="noStrike" cap="none" dirty="0">
                <a:solidFill>
                  <a:srgbClr val="000000"/>
                </a:solidFill>
                <a:latin typeface="Ubuntu"/>
                <a:ea typeface="Ubuntu"/>
                <a:cs typeface="Ubuntu"/>
                <a:sym typeface="Ubuntu"/>
              </a:rPr>
              <a:t> LEADER</a:t>
            </a:r>
            <a:r>
              <a:rPr lang="fr-FR" sz="2000" b="1" dirty="0">
                <a:latin typeface="Ubuntu"/>
                <a:ea typeface="Ubuntu"/>
                <a:cs typeface="Ubuntu"/>
                <a:sym typeface="Ubuntu"/>
              </a:rPr>
              <a:t> pour le Puy-de-Dôme </a:t>
            </a:r>
            <a:endParaRPr lang="fr-FR" sz="2000" b="1" dirty="0">
              <a:latin typeface="Ubuntu"/>
              <a:ea typeface="Ubuntu"/>
              <a:cs typeface="Ubuntu"/>
            </a:endParaRPr>
          </a:p>
          <a:p>
            <a:pPr marL="457200" indent="-457200">
              <a:lnSpc>
                <a:spcPct val="200000"/>
              </a:lnSpc>
              <a:buSzPts val="2000"/>
              <a:buAutoNum type="arabicPeriod"/>
            </a:pPr>
            <a:r>
              <a:rPr lang="fr-FR" sz="2000" b="1" dirty="0">
                <a:latin typeface="Ubuntu"/>
                <a:ea typeface="Ubuntu"/>
                <a:cs typeface="Ubuntu"/>
              </a:rPr>
              <a:t>Les appels à projets Attractivité 24 et Tourisme 24</a:t>
            </a:r>
            <a:endParaRPr lang="fr-FR" dirty="0">
              <a:ea typeface="Ubuntu"/>
            </a:endParaRPr>
          </a:p>
          <a:p>
            <a:pPr marL="457200" indent="-457200">
              <a:lnSpc>
                <a:spcPct val="200000"/>
              </a:lnSpc>
              <a:buSzPts val="2000"/>
              <a:buAutoNum type="arabicPeriod"/>
            </a:pPr>
            <a:r>
              <a:rPr lang="fr-FR" sz="2000" b="1" dirty="0">
                <a:latin typeface="Ubuntu"/>
                <a:ea typeface="Ubuntu"/>
                <a:cs typeface="Ubuntu"/>
              </a:rPr>
              <a:t>Foire aux questions </a:t>
            </a:r>
            <a:endParaRPr lang="fr-FR" i="0" u="none" strike="noStrike" cap="none" dirty="0">
              <a:solidFill>
                <a:srgbClr val="000000"/>
              </a:solidFill>
              <a:ea typeface="Ubuntu"/>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4" name="Rectangle 3"/>
          <p:cNvSpPr/>
          <p:nvPr/>
        </p:nvSpPr>
        <p:spPr>
          <a:xfrm>
            <a:off x="147461" y="1223008"/>
            <a:ext cx="4572000" cy="30008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dirty="0">
                <a:solidFill>
                  <a:srgbClr val="0070C0"/>
                </a:solidFill>
                <a:latin typeface="Ubuntu"/>
              </a:rPr>
              <a:t>Types d'opérations éligibles</a:t>
            </a:r>
          </a:p>
        </p:txBody>
      </p:sp>
      <p:sp>
        <p:nvSpPr>
          <p:cNvPr id="6" name="Rectangle 5"/>
          <p:cNvSpPr/>
          <p:nvPr/>
        </p:nvSpPr>
        <p:spPr>
          <a:xfrm>
            <a:off x="212160" y="1591756"/>
            <a:ext cx="8721790" cy="2067554"/>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just">
              <a:lnSpc>
                <a:spcPct val="200000"/>
              </a:lnSpc>
            </a:pPr>
            <a:r>
              <a:rPr lang="fr-FR" sz="1100" b="1" dirty="0">
                <a:latin typeface="Ubuntu"/>
                <a:ea typeface="Ubuntu"/>
                <a:sym typeface="Ubuntu"/>
              </a:rPr>
              <a:t>TO 2 : Opérations de prospective et d’expérimentations territoriales, en lien avec les transitions énergétiques, climatiques et écologiques des territoires, dans un objectif de bien-vivre ensemble </a:t>
            </a:r>
            <a:endParaRPr lang="fr-FR" sz="1100" dirty="0">
              <a:latin typeface="Ubuntu"/>
              <a:ea typeface="Ubuntu"/>
            </a:endParaRPr>
          </a:p>
          <a:p>
            <a:pPr marL="285750" indent="-285750">
              <a:lnSpc>
                <a:spcPct val="200000"/>
              </a:lnSpc>
              <a:buChar char="•"/>
            </a:pPr>
            <a:r>
              <a:rPr lang="fr-FR" sz="1100" dirty="0">
                <a:latin typeface="Ubuntu"/>
                <a:ea typeface="Ubuntu"/>
                <a:sym typeface="Ubuntu"/>
              </a:rPr>
              <a:t>Etudes stratégiques et opérationnelles</a:t>
            </a:r>
            <a:endParaRPr lang="fr-FR" sz="1100" dirty="0">
              <a:latin typeface="Ubuntu"/>
              <a:ea typeface="Ubuntu"/>
            </a:endParaRPr>
          </a:p>
          <a:p>
            <a:pPr marL="285750" indent="-285750">
              <a:lnSpc>
                <a:spcPct val="200000"/>
              </a:lnSpc>
              <a:buChar char="•"/>
            </a:pPr>
            <a:r>
              <a:rPr lang="fr-FR" sz="1100" dirty="0">
                <a:latin typeface="Ubuntu"/>
                <a:ea typeface="Ubuntu"/>
                <a:sym typeface="Ubuntu"/>
              </a:rPr>
              <a:t>Actions d’animation de processus participatif et/ou prospectif </a:t>
            </a:r>
            <a:endParaRPr lang="fr-FR" sz="1100" dirty="0">
              <a:latin typeface="Ubuntu"/>
              <a:ea typeface="Ubuntu"/>
            </a:endParaRPr>
          </a:p>
          <a:p>
            <a:pPr marL="285750" indent="-285750">
              <a:lnSpc>
                <a:spcPct val="200000"/>
              </a:lnSpc>
              <a:buChar char="•"/>
            </a:pPr>
            <a:r>
              <a:rPr lang="fr-FR" sz="1100" dirty="0">
                <a:latin typeface="Ubuntu"/>
                <a:ea typeface="Ubuntu"/>
                <a:sym typeface="Ubuntu"/>
              </a:rPr>
              <a:t>Actions de collecte de la mémoire</a:t>
            </a:r>
            <a:endParaRPr lang="fr-FR" sz="1100" dirty="0">
              <a:latin typeface="Ubuntu"/>
              <a:ea typeface="Ubuntu"/>
            </a:endParaRPr>
          </a:p>
          <a:p>
            <a:pPr marL="285750" indent="-285750">
              <a:lnSpc>
                <a:spcPct val="200000"/>
              </a:lnSpc>
              <a:buChar char="•"/>
            </a:pPr>
            <a:r>
              <a:rPr lang="fr-FR" sz="1100" dirty="0">
                <a:latin typeface="Ubuntu"/>
                <a:ea typeface="Ubuntu"/>
                <a:sym typeface="Ubuntu"/>
              </a:rPr>
              <a:t>Actions de communication, d’évènementiel et de créations artistiques</a:t>
            </a:r>
            <a:endParaRPr lang="fr-FR" sz="1100" dirty="0">
              <a:latin typeface="Ubuntu"/>
              <a:ea typeface="Ubuntu"/>
            </a:endParaRPr>
          </a:p>
        </p:txBody>
      </p:sp>
      <p:sp>
        <p:nvSpPr>
          <p:cNvPr id="2" name="Rectangle 1">
            <a:extLst>
              <a:ext uri="{FF2B5EF4-FFF2-40B4-BE49-F238E27FC236}">
                <a16:creationId xmlns:a16="http://schemas.microsoft.com/office/drawing/2014/main" id="{61669C13-9460-1384-2264-C206916DF78E}"/>
              </a:ext>
            </a:extLst>
          </p:cNvPr>
          <p:cNvSpPr/>
          <p:nvPr/>
        </p:nvSpPr>
        <p:spPr>
          <a:xfrm>
            <a:off x="145435" y="138711"/>
            <a:ext cx="8537806" cy="866135"/>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defRPr/>
            </a:pPr>
            <a:r>
              <a:rPr lang="fr-FR" sz="1800" b="1" dirty="0">
                <a:solidFill>
                  <a:srgbClr val="0070C0"/>
                </a:solidFill>
                <a:latin typeface="Ubuntu"/>
                <a:ea typeface="Ubuntu"/>
                <a:cs typeface="Ubuntu"/>
                <a:sym typeface="Ubuntu"/>
              </a:rPr>
              <a:t>ATTRACTIVITE24 : "Promouvoir l'image du territoire auprès de ses habitants actuels et à venir, des entreprises, des prescripteurs et des visiteurs "</a:t>
            </a:r>
            <a:endParaRPr lang="fr-FR" sz="1800" b="1" dirty="0">
              <a:solidFill>
                <a:srgbClr val="0070C0"/>
              </a:solidFill>
              <a:latin typeface="Ubuntu"/>
              <a:ea typeface="Ubuntu"/>
              <a:cs typeface="Ubuntu"/>
            </a:endParaRPr>
          </a:p>
        </p:txBody>
      </p:sp>
    </p:spTree>
    <p:extLst>
      <p:ext uri="{BB962C8B-B14F-4D97-AF65-F5344CB8AC3E}">
        <p14:creationId xmlns:p14="http://schemas.microsoft.com/office/powerpoint/2010/main" val="3424871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7265" y="1432362"/>
            <a:ext cx="8630816" cy="1728999"/>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171450" indent="-171450">
              <a:lnSpc>
                <a:spcPct val="200000"/>
              </a:lnSpc>
              <a:buChar char="•"/>
            </a:pPr>
            <a:r>
              <a:rPr lang="fr-FR" sz="1100" dirty="0">
                <a:latin typeface="Ubuntu"/>
                <a:ea typeface="Ubuntu"/>
                <a:cs typeface="Ubuntu"/>
                <a:sym typeface="Ubuntu"/>
              </a:rPr>
              <a:t>Les projets dont la localisation se situe dans une commune de 10 000 habitants ou plus sont éligibles à condition qu’ils bénéficient à la zone rurale (territoire du GAL hors commune de plus de 10 000 habitants)</a:t>
            </a:r>
            <a:endParaRPr lang="fr-FR" sz="1100" dirty="0">
              <a:latin typeface="Ubuntu"/>
              <a:ea typeface="Ubuntu"/>
            </a:endParaRPr>
          </a:p>
          <a:p>
            <a:pPr marL="171450" indent="-171450">
              <a:lnSpc>
                <a:spcPct val="200000"/>
              </a:lnSpc>
              <a:buChar char="•"/>
            </a:pPr>
            <a:r>
              <a:rPr lang="fr-FR" sz="1100" dirty="0">
                <a:latin typeface="Ubuntu"/>
                <a:ea typeface="Ubuntu"/>
              </a:rPr>
              <a:t>Le porteur de projet doit démontrer que le projet déploie ses actions sur un périmètre d’au moins 2 intercommunalités (tout ou partie) ou d’au moins 80 communes.</a:t>
            </a:r>
          </a:p>
          <a:p>
            <a:pPr marL="171450" indent="-171450">
              <a:lnSpc>
                <a:spcPct val="200000"/>
              </a:lnSpc>
              <a:buFont typeface="Arial"/>
              <a:buChar char="•"/>
            </a:pPr>
            <a:endParaRPr lang="en-US" sz="1100" dirty="0">
              <a:latin typeface="Ubuntu"/>
              <a:ea typeface="Ubuntu"/>
            </a:endParaRPr>
          </a:p>
        </p:txBody>
      </p:sp>
      <p:sp>
        <p:nvSpPr>
          <p:cNvPr id="6" name="Rectangle 5"/>
          <p:cNvSpPr/>
          <p:nvPr/>
        </p:nvSpPr>
        <p:spPr>
          <a:xfrm>
            <a:off x="216134" y="2944281"/>
            <a:ext cx="8714792" cy="311304"/>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213995" indent="-213995">
              <a:lnSpc>
                <a:spcPct val="150000"/>
              </a:lnSpc>
              <a:buFont typeface="Arial" panose="020B0604020202020204" pitchFamily="34" charset="0"/>
              <a:buChar char="•"/>
            </a:pPr>
            <a:endParaRPr lang="fr-FR" sz="1100" dirty="0">
              <a:latin typeface="Ubuntu"/>
              <a:ea typeface="Ubuntu"/>
            </a:endParaRPr>
          </a:p>
        </p:txBody>
      </p:sp>
      <p:sp>
        <p:nvSpPr>
          <p:cNvPr id="9" name="Rectangle 8">
            <a:extLst>
              <a:ext uri="{FF2B5EF4-FFF2-40B4-BE49-F238E27FC236}">
                <a16:creationId xmlns:a16="http://schemas.microsoft.com/office/drawing/2014/main" id="{92E80DC6-19D5-A408-3813-3B1C3FBD5A69}"/>
              </a:ext>
            </a:extLst>
          </p:cNvPr>
          <p:cNvSpPr/>
          <p:nvPr/>
        </p:nvSpPr>
        <p:spPr>
          <a:xfrm>
            <a:off x="203023" y="1139142"/>
            <a:ext cx="4572000" cy="30008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dirty="0">
                <a:solidFill>
                  <a:srgbClr val="0070C0"/>
                </a:solidFill>
                <a:latin typeface="Ubuntu"/>
              </a:rPr>
              <a:t>Conditions d'éligibilité</a:t>
            </a:r>
            <a:endParaRPr lang="fr-FR" sz="1350" b="1" u="sng" dirty="0">
              <a:solidFill>
                <a:srgbClr val="0070C0"/>
              </a:solidFill>
              <a:latin typeface="Ubuntu" panose="020B0504030602030204" pitchFamily="34" charset="0"/>
            </a:endParaRPr>
          </a:p>
        </p:txBody>
      </p:sp>
      <p:sp>
        <p:nvSpPr>
          <p:cNvPr id="8" name="Rectangle 7">
            <a:extLst>
              <a:ext uri="{FF2B5EF4-FFF2-40B4-BE49-F238E27FC236}">
                <a16:creationId xmlns:a16="http://schemas.microsoft.com/office/drawing/2014/main" id="{489EF3F1-7CC3-A72B-FF81-5AAB71345E92}"/>
              </a:ext>
            </a:extLst>
          </p:cNvPr>
          <p:cNvSpPr/>
          <p:nvPr/>
        </p:nvSpPr>
        <p:spPr>
          <a:xfrm>
            <a:off x="145435" y="138711"/>
            <a:ext cx="8537806" cy="866135"/>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defRPr/>
            </a:pPr>
            <a:r>
              <a:rPr lang="fr-FR" sz="1800" b="1" dirty="0">
                <a:solidFill>
                  <a:srgbClr val="0070C0"/>
                </a:solidFill>
                <a:latin typeface="Ubuntu"/>
                <a:ea typeface="Ubuntu"/>
                <a:cs typeface="Ubuntu"/>
                <a:sym typeface="Ubuntu"/>
              </a:rPr>
              <a:t>ATTRACTIVITE24 : "Promouvoir l'image du territoire auprès de ses habitants actuels et à venir, des entreprises, des prescripteurs et des visiteurs "</a:t>
            </a:r>
            <a:endParaRPr lang="fr-FR" sz="1800" b="1" dirty="0">
              <a:solidFill>
                <a:srgbClr val="0070C0"/>
              </a:solidFill>
              <a:latin typeface="Ubuntu"/>
              <a:ea typeface="Ubuntu"/>
              <a:cs typeface="Ubuntu"/>
            </a:endParaRPr>
          </a:p>
        </p:txBody>
      </p:sp>
    </p:spTree>
    <p:extLst>
      <p:ext uri="{BB962C8B-B14F-4D97-AF65-F5344CB8AC3E}">
        <p14:creationId xmlns:p14="http://schemas.microsoft.com/office/powerpoint/2010/main" val="1240970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6" name="Rectangle 5"/>
          <p:cNvSpPr/>
          <p:nvPr/>
        </p:nvSpPr>
        <p:spPr>
          <a:xfrm>
            <a:off x="207604" y="1094940"/>
            <a:ext cx="2693286" cy="300082"/>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dirty="0">
                <a:solidFill>
                  <a:srgbClr val="0070C0"/>
                </a:solidFill>
                <a:latin typeface="Ubuntu"/>
                <a:sym typeface="Ubuntu"/>
              </a:rPr>
              <a:t>Porteurs de projets inéligibles</a:t>
            </a:r>
            <a:endParaRPr lang="fr-FR" sz="1350" u="sng" dirty="0">
              <a:solidFill>
                <a:srgbClr val="0070C0"/>
              </a:solidFill>
            </a:endParaRPr>
          </a:p>
        </p:txBody>
      </p:sp>
      <p:sp>
        <p:nvSpPr>
          <p:cNvPr id="7" name="Rectangle 6"/>
          <p:cNvSpPr/>
          <p:nvPr/>
        </p:nvSpPr>
        <p:spPr>
          <a:xfrm>
            <a:off x="207604" y="2489615"/>
            <a:ext cx="2415565" cy="300082"/>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dirty="0">
                <a:solidFill>
                  <a:srgbClr val="0070C0"/>
                </a:solidFill>
                <a:latin typeface="Ubuntu"/>
                <a:sym typeface="Ubuntu"/>
              </a:rPr>
              <a:t>Type de dépenses éligibles</a:t>
            </a:r>
            <a:endParaRPr lang="fr-FR" sz="1350" u="sng" dirty="0">
              <a:solidFill>
                <a:srgbClr val="0070C0"/>
              </a:solidFill>
            </a:endParaRPr>
          </a:p>
        </p:txBody>
      </p:sp>
      <p:sp>
        <p:nvSpPr>
          <p:cNvPr id="8" name="Rectangle 7"/>
          <p:cNvSpPr/>
          <p:nvPr/>
        </p:nvSpPr>
        <p:spPr>
          <a:xfrm>
            <a:off x="62717" y="1390810"/>
            <a:ext cx="8714792" cy="1031244"/>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342900" lvl="0" indent="-228600">
              <a:lnSpc>
                <a:spcPct val="150000"/>
              </a:lnSpc>
              <a:buSzPts val="1200"/>
              <a:buFont typeface="Ubuntu"/>
              <a:buChar char="-"/>
            </a:pPr>
            <a:r>
              <a:rPr lang="fr-FR" dirty="0">
                <a:latin typeface="Ubuntu"/>
                <a:ea typeface="Ubuntu"/>
                <a:cs typeface="Ubuntu"/>
                <a:sym typeface="Ubuntu"/>
              </a:rPr>
              <a:t>Les bénéficiaires définis comme inéligibles dans le document « Les règles communes à toutes les aides FEADER ».</a:t>
            </a:r>
            <a:endParaRPr lang="fr-FR"/>
          </a:p>
          <a:p>
            <a:pPr marL="342900" lvl="0" indent="-228600">
              <a:lnSpc>
                <a:spcPct val="150000"/>
              </a:lnSpc>
              <a:buSzPts val="1200"/>
              <a:buFont typeface="Ubuntu"/>
              <a:buChar char="-"/>
            </a:pPr>
            <a:r>
              <a:rPr lang="fr-FR" dirty="0">
                <a:latin typeface="Ubuntu"/>
                <a:ea typeface="Ubuntu"/>
                <a:cs typeface="Ubuntu"/>
                <a:sym typeface="Ubuntu"/>
              </a:rPr>
              <a:t>Les indivisions</a:t>
            </a:r>
            <a:endParaRPr lang="fr-FR"/>
          </a:p>
          <a:p>
            <a:pPr marL="342900" lvl="0" indent="-228600">
              <a:lnSpc>
                <a:spcPct val="150000"/>
              </a:lnSpc>
              <a:buSzPts val="1200"/>
              <a:buFont typeface="Ubuntu"/>
              <a:buChar char="-"/>
            </a:pPr>
            <a:r>
              <a:rPr lang="fr-FR" dirty="0">
                <a:latin typeface="Ubuntu"/>
                <a:ea typeface="Ubuntu"/>
                <a:cs typeface="Ubuntu"/>
                <a:sym typeface="Ubuntu"/>
              </a:rPr>
              <a:t>Les entreprises (hors SCIC et SCOP)</a:t>
            </a:r>
            <a:endParaRPr lang="fr-FR"/>
          </a:p>
          <a:p>
            <a:pPr marL="342900" lvl="0" indent="-228600">
              <a:lnSpc>
                <a:spcPct val="150000"/>
              </a:lnSpc>
              <a:buSzPts val="1200"/>
              <a:buFont typeface="Ubuntu"/>
              <a:buChar char="-"/>
            </a:pPr>
            <a:r>
              <a:rPr lang="fr-FR" dirty="0">
                <a:latin typeface="Ubuntu"/>
                <a:ea typeface="Ubuntu"/>
                <a:cs typeface="Ubuntu"/>
                <a:sym typeface="Ubuntu"/>
              </a:rPr>
              <a:t>Les conseils départementaux</a:t>
            </a:r>
            <a:endParaRPr lang="fr-FR" dirty="0"/>
          </a:p>
        </p:txBody>
      </p:sp>
      <p:sp>
        <p:nvSpPr>
          <p:cNvPr id="9" name="Rectangle 8"/>
          <p:cNvSpPr/>
          <p:nvPr/>
        </p:nvSpPr>
        <p:spPr>
          <a:xfrm>
            <a:off x="147661" y="2787643"/>
            <a:ext cx="8854971" cy="2240357"/>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171450" indent="-171450">
              <a:lnSpc>
                <a:spcPct val="150000"/>
              </a:lnSpc>
              <a:buSzPts val="1200"/>
              <a:buFont typeface="Calibri"/>
              <a:buChar char="-"/>
            </a:pPr>
            <a:r>
              <a:rPr lang="fr-FR" dirty="0">
                <a:latin typeface="Ubuntu"/>
                <a:ea typeface="Ubuntu"/>
                <a:sym typeface="Ubuntu"/>
              </a:rPr>
              <a:t>Prestations d’étude, d’expertise, de conseil, missions de maîtrise d'œuvre, enquêtes, projets de recherche</a:t>
            </a:r>
            <a:endParaRPr lang="fr-FR">
              <a:latin typeface="Ubuntu"/>
            </a:endParaRPr>
          </a:p>
          <a:p>
            <a:pPr marL="171450" indent="-171450">
              <a:lnSpc>
                <a:spcPct val="150000"/>
              </a:lnSpc>
              <a:buSzPts val="1200"/>
              <a:buFont typeface="Calibri"/>
              <a:buChar char="-"/>
            </a:pPr>
            <a:r>
              <a:rPr lang="fr-FR" dirty="0">
                <a:latin typeface="Ubuntu"/>
                <a:ea typeface="Ubuntu"/>
                <a:sym typeface="Ubuntu"/>
              </a:rPr>
              <a:t>Prestations d’animation, de promotion et de communication : édition, impression de documents, supports de communication, campagnes de promotion, conception de vidéos, d'outils numériques et </a:t>
            </a:r>
            <a:r>
              <a:rPr lang="fr-FR" err="1">
                <a:latin typeface="Ubuntu"/>
                <a:ea typeface="Ubuntu"/>
                <a:sym typeface="Ubuntu"/>
              </a:rPr>
              <a:t>print</a:t>
            </a:r>
            <a:endParaRPr lang="fr-FR">
              <a:latin typeface="Ubuntu"/>
              <a:ea typeface="Ubuntu"/>
            </a:endParaRPr>
          </a:p>
          <a:p>
            <a:pPr marL="171450" indent="-171450">
              <a:lnSpc>
                <a:spcPct val="150000"/>
              </a:lnSpc>
              <a:buSzPts val="1200"/>
              <a:buFont typeface="Calibri"/>
              <a:buChar char="-"/>
            </a:pPr>
            <a:r>
              <a:rPr lang="fr-FR" dirty="0">
                <a:latin typeface="Ubuntu"/>
                <a:ea typeface="Ubuntu"/>
                <a:sym typeface="Ubuntu"/>
              </a:rPr>
              <a:t>Prestations artistiques (cachets) de création et de diffusion culturelle et artistique </a:t>
            </a:r>
            <a:endParaRPr lang="fr-FR" dirty="0">
              <a:latin typeface="Ubuntu"/>
              <a:ea typeface="Ubuntu"/>
            </a:endParaRPr>
          </a:p>
          <a:p>
            <a:pPr marL="171450" indent="-171450">
              <a:lnSpc>
                <a:spcPct val="150000"/>
              </a:lnSpc>
              <a:buSzPts val="1200"/>
              <a:buFont typeface="Calibri"/>
              <a:buChar char="-"/>
            </a:pPr>
            <a:r>
              <a:rPr lang="fr-FR" dirty="0">
                <a:latin typeface="Ubuntu"/>
                <a:ea typeface="Ubuntu"/>
                <a:sym typeface="Ubuntu"/>
              </a:rPr>
              <a:t>Frais liés à l’organisation et à l’animation d’événements </a:t>
            </a:r>
            <a:endParaRPr lang="fr-FR">
              <a:latin typeface="Ubuntu"/>
            </a:endParaRPr>
          </a:p>
          <a:p>
            <a:pPr marL="171450" indent="-171450">
              <a:lnSpc>
                <a:spcPct val="150000"/>
              </a:lnSpc>
              <a:buSzPts val="1200"/>
              <a:buFont typeface="Calibri"/>
              <a:buChar char="-"/>
            </a:pPr>
            <a:r>
              <a:rPr lang="fr-FR" dirty="0">
                <a:latin typeface="Ubuntu"/>
                <a:ea typeface="Ubuntu"/>
                <a:sym typeface="Ubuntu"/>
              </a:rPr>
              <a:t>Frais de voyage d'études</a:t>
            </a:r>
            <a:endParaRPr lang="fr-FR" dirty="0">
              <a:latin typeface="Ubuntu"/>
              <a:ea typeface="Ubuntu"/>
            </a:endParaRPr>
          </a:p>
          <a:p>
            <a:pPr marL="171450" indent="-171450">
              <a:lnSpc>
                <a:spcPct val="150000"/>
              </a:lnSpc>
              <a:buSzPts val="1200"/>
              <a:buFont typeface="Calibri"/>
              <a:buChar char="-"/>
            </a:pPr>
            <a:r>
              <a:rPr lang="fr-FR" dirty="0">
                <a:latin typeface="Ubuntu"/>
                <a:ea typeface="Ubuntu"/>
                <a:sym typeface="Ubuntu"/>
              </a:rPr>
              <a:t>Matériels et petits équipements de promotion territoriale</a:t>
            </a:r>
            <a:endParaRPr lang="fr-FR" b="1">
              <a:solidFill>
                <a:srgbClr val="0070C0"/>
              </a:solidFill>
              <a:latin typeface="Ubuntu"/>
              <a:ea typeface="Ubuntu"/>
            </a:endParaRPr>
          </a:p>
          <a:p>
            <a:pPr marL="171450" indent="-171450">
              <a:lnSpc>
                <a:spcPct val="150000"/>
              </a:lnSpc>
              <a:buSzPts val="1200"/>
              <a:buFont typeface="Calibri"/>
              <a:buChar char="-"/>
            </a:pPr>
            <a:r>
              <a:rPr lang="fr-FR" dirty="0">
                <a:solidFill>
                  <a:srgbClr val="0070C0"/>
                </a:solidFill>
                <a:latin typeface="Ubuntu"/>
                <a:ea typeface="Ubuntu"/>
                <a:sym typeface="Ubuntu"/>
              </a:rPr>
              <a:t>Les </a:t>
            </a:r>
            <a:r>
              <a:rPr lang="fr-FR" dirty="0">
                <a:solidFill>
                  <a:srgbClr val="0070C0"/>
                </a:solidFill>
                <a:latin typeface="Ubuntu"/>
                <a:ea typeface="Ubuntu"/>
                <a:cs typeface="Ubuntu"/>
                <a:sym typeface="Ubuntu"/>
              </a:rPr>
              <a:t>dépenses pour financer un temps de travail ou une animation (de type salaire) sont prises en charge sous forme de coût simplifié (OSC) avec un taux horaire fixé à </a:t>
            </a:r>
            <a:r>
              <a:rPr lang="fr-FR" b="1" dirty="0">
                <a:solidFill>
                  <a:srgbClr val="0070C0"/>
                </a:solidFill>
                <a:latin typeface="Ubuntu"/>
                <a:ea typeface="Ubuntu"/>
                <a:cs typeface="Ubuntu"/>
                <a:sym typeface="Ubuntu"/>
              </a:rPr>
              <a:t>36,92€ l’heure.</a:t>
            </a:r>
            <a:endParaRPr lang="fr-FR" b="1" dirty="0">
              <a:solidFill>
                <a:srgbClr val="0070C0"/>
              </a:solidFill>
              <a:latin typeface="Ubuntu"/>
              <a:ea typeface="Ubuntu"/>
              <a:cs typeface="Ubuntu"/>
            </a:endParaRPr>
          </a:p>
        </p:txBody>
      </p:sp>
      <p:sp>
        <p:nvSpPr>
          <p:cNvPr id="4" name="Rectangle 3">
            <a:extLst>
              <a:ext uri="{FF2B5EF4-FFF2-40B4-BE49-F238E27FC236}">
                <a16:creationId xmlns:a16="http://schemas.microsoft.com/office/drawing/2014/main" id="{F2C294C7-54FE-62A7-5D64-2BCCB516E267}"/>
              </a:ext>
            </a:extLst>
          </p:cNvPr>
          <p:cNvSpPr/>
          <p:nvPr/>
        </p:nvSpPr>
        <p:spPr>
          <a:xfrm>
            <a:off x="145435" y="95579"/>
            <a:ext cx="8537806" cy="866135"/>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defRPr/>
            </a:pPr>
            <a:r>
              <a:rPr lang="fr-FR" sz="1800" b="1" dirty="0">
                <a:solidFill>
                  <a:srgbClr val="0070C0"/>
                </a:solidFill>
                <a:latin typeface="Ubuntu"/>
                <a:ea typeface="Ubuntu"/>
                <a:cs typeface="Ubuntu"/>
                <a:sym typeface="Ubuntu"/>
              </a:rPr>
              <a:t>ATTRACTIVITE24 : "Promouvoir l'image du territoire auprès de ses habitants actuels et à venir, des entreprises, des prescripteurs et des visiteurs "</a:t>
            </a:r>
            <a:endParaRPr lang="fr-FR" sz="1800" b="1" dirty="0">
              <a:solidFill>
                <a:srgbClr val="0070C0"/>
              </a:solidFill>
              <a:latin typeface="Ubuntu"/>
              <a:ea typeface="Ubuntu"/>
              <a:cs typeface="Ubuntu"/>
            </a:endParaRPr>
          </a:p>
        </p:txBody>
      </p:sp>
    </p:spTree>
    <p:extLst>
      <p:ext uri="{BB962C8B-B14F-4D97-AF65-F5344CB8AC3E}">
        <p14:creationId xmlns:p14="http://schemas.microsoft.com/office/powerpoint/2010/main" val="506591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7"/>
          <p:cNvSpPr/>
          <p:nvPr/>
        </p:nvSpPr>
        <p:spPr>
          <a:xfrm>
            <a:off x="385763" y="611305"/>
            <a:ext cx="7919357" cy="2146711"/>
          </a:xfrm>
          <a:prstGeom prst="rect">
            <a:avLst/>
          </a:prstGeom>
          <a:noFill/>
          <a:ln>
            <a:noFill/>
          </a:ln>
        </p:spPr>
        <p:txBody>
          <a:bodyPr spcFirstLastPara="1" wrap="square" lIns="68569" tIns="34275" rIns="68569" bIns="342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nSpc>
                <a:spcPct val="150000"/>
              </a:lnSpc>
            </a:pPr>
            <a:r>
              <a:rPr lang="fr-FR" sz="1500" b="1" dirty="0">
                <a:solidFill>
                  <a:schemeClr val="dk1"/>
                </a:solidFill>
                <a:latin typeface="Ubuntu"/>
                <a:ea typeface="Ubuntu"/>
                <a:cs typeface="Ubuntu"/>
                <a:sym typeface="Ubuntu"/>
              </a:rPr>
              <a:t>MONTANT </a:t>
            </a:r>
            <a:r>
              <a:rPr lang="fr-FR" sz="1500" b="1" i="0" u="none" strike="noStrike" cap="none" dirty="0">
                <a:solidFill>
                  <a:schemeClr val="dk1"/>
                </a:solidFill>
                <a:latin typeface="Ubuntu"/>
                <a:ea typeface="Ubuntu"/>
                <a:cs typeface="Ubuntu"/>
                <a:sym typeface="Ubuntu"/>
              </a:rPr>
              <a:t>PLANCHER ET PLAFOND</a:t>
            </a:r>
            <a:r>
              <a:rPr lang="fr-FR" sz="1500" b="1" dirty="0">
                <a:solidFill>
                  <a:schemeClr val="dk1"/>
                </a:solidFill>
                <a:latin typeface="Ubuntu"/>
                <a:ea typeface="Ubuntu"/>
                <a:cs typeface="Ubuntu"/>
                <a:sym typeface="Ubuntu"/>
              </a:rPr>
              <a:t> </a:t>
            </a:r>
            <a:endParaRPr sz="788" dirty="0">
              <a:solidFill>
                <a:schemeClr val="dk1"/>
              </a:solidFill>
            </a:endParaRPr>
          </a:p>
          <a:p>
            <a:pPr marL="257175" marR="0" lvl="0" indent="-257175" algn="l" rtl="0">
              <a:lnSpc>
                <a:spcPct val="150000"/>
              </a:lnSpc>
              <a:spcBef>
                <a:spcPts val="0"/>
              </a:spcBef>
              <a:spcAft>
                <a:spcPts val="0"/>
              </a:spcAft>
              <a:buClr>
                <a:schemeClr val="dk1"/>
              </a:buClr>
              <a:buSzPts val="2000"/>
              <a:buFont typeface="Arial"/>
              <a:buChar char="•"/>
            </a:pPr>
            <a:r>
              <a:rPr lang="fr-FR" sz="1500" b="0" i="0" u="none" strike="noStrike" cap="none" dirty="0">
                <a:solidFill>
                  <a:schemeClr val="dk1"/>
                </a:solidFill>
                <a:latin typeface="Ubuntu"/>
                <a:ea typeface="Ubuntu"/>
                <a:cs typeface="Ubuntu"/>
                <a:sym typeface="Ubuntu"/>
              </a:rPr>
              <a:t>Pour être éligibles, les projets doivent présenter des dépenses pour un montant devant dépasser </a:t>
            </a:r>
            <a:r>
              <a:rPr lang="fr-FR" sz="1500" b="1" i="0" u="none" strike="noStrike" cap="none" dirty="0">
                <a:solidFill>
                  <a:srgbClr val="FF0000"/>
                </a:solidFill>
                <a:latin typeface="Ubuntu"/>
                <a:ea typeface="Ubuntu"/>
                <a:cs typeface="Ubuntu"/>
                <a:sym typeface="Ubuntu"/>
              </a:rPr>
              <a:t>5 000 € HT </a:t>
            </a:r>
            <a:r>
              <a:rPr lang="fr-FR" sz="1500" b="0" i="0" u="none" strike="noStrike" cap="none" dirty="0">
                <a:solidFill>
                  <a:schemeClr val="dk1"/>
                </a:solidFill>
                <a:latin typeface="Ubuntu"/>
                <a:ea typeface="Ubuntu"/>
                <a:cs typeface="Ubuntu"/>
                <a:sym typeface="Ubuntu"/>
              </a:rPr>
              <a:t>de dépenses éligibles retenues après instruction. </a:t>
            </a:r>
            <a:endParaRPr sz="788" dirty="0"/>
          </a:p>
          <a:p>
            <a:pPr marL="257175" marR="0" lvl="0" indent="-257175" algn="l" rtl="0">
              <a:lnSpc>
                <a:spcPct val="150000"/>
              </a:lnSpc>
              <a:spcBef>
                <a:spcPts val="0"/>
              </a:spcBef>
              <a:spcAft>
                <a:spcPts val="0"/>
              </a:spcAft>
              <a:buClr>
                <a:schemeClr val="dk1"/>
              </a:buClr>
              <a:buSzPts val="2000"/>
              <a:buFont typeface="Arial"/>
              <a:buChar char="•"/>
            </a:pPr>
            <a:r>
              <a:rPr lang="fr-FR" sz="1500" b="0" i="0" u="none" strike="noStrike" cap="none" dirty="0">
                <a:solidFill>
                  <a:schemeClr val="dk1"/>
                </a:solidFill>
                <a:latin typeface="Ubuntu"/>
                <a:ea typeface="Ubuntu"/>
                <a:cs typeface="Ubuntu"/>
                <a:sym typeface="Ubuntu"/>
              </a:rPr>
              <a:t>Les dépenses éligibles relatives à des opérations d’animation (temps de travail) sont plafonnées à </a:t>
            </a:r>
            <a:r>
              <a:rPr lang="fr-FR" sz="1500" b="1" i="0" u="none" strike="noStrike" cap="none" dirty="0">
                <a:solidFill>
                  <a:srgbClr val="FF0000"/>
                </a:solidFill>
                <a:latin typeface="Ubuntu"/>
                <a:ea typeface="Ubuntu"/>
                <a:cs typeface="Ubuntu"/>
                <a:sym typeface="Ubuntu"/>
              </a:rPr>
              <a:t>200 000 € HT.</a:t>
            </a:r>
            <a:endParaRPr sz="788" dirty="0"/>
          </a:p>
          <a:p>
            <a:pPr marL="257175" marR="0" lvl="0" indent="-257175" algn="l" rtl="0">
              <a:lnSpc>
                <a:spcPct val="150000"/>
              </a:lnSpc>
              <a:spcBef>
                <a:spcPts val="0"/>
              </a:spcBef>
              <a:spcAft>
                <a:spcPts val="0"/>
              </a:spcAft>
              <a:buClr>
                <a:schemeClr val="dk1"/>
              </a:buClr>
              <a:buSzPts val="2000"/>
              <a:buFont typeface="Arial"/>
              <a:buChar char="•"/>
            </a:pPr>
            <a:r>
              <a:rPr lang="fr-FR" sz="1500" b="0" i="0" u="none" strike="noStrike" cap="none" dirty="0">
                <a:solidFill>
                  <a:schemeClr val="dk1"/>
                </a:solidFill>
                <a:latin typeface="Ubuntu"/>
                <a:ea typeface="Ubuntu"/>
                <a:cs typeface="Ubuntu"/>
                <a:sym typeface="Ubuntu"/>
              </a:rPr>
              <a:t>Le reste des dépenses éligibles sont plafonnées à </a:t>
            </a:r>
            <a:r>
              <a:rPr lang="fr-FR" sz="1500" b="1" i="0" u="none" strike="noStrike" cap="none" dirty="0">
                <a:solidFill>
                  <a:srgbClr val="FF0000"/>
                </a:solidFill>
                <a:latin typeface="Ubuntu"/>
                <a:ea typeface="Ubuntu"/>
                <a:cs typeface="Ubuntu"/>
                <a:sym typeface="Ubuntu"/>
              </a:rPr>
              <a:t>100 000 € HT.</a:t>
            </a:r>
            <a:endParaRPr sz="1500" b="1" i="0" u="none" strike="noStrike" cap="none" dirty="0">
              <a:solidFill>
                <a:srgbClr val="FF0000"/>
              </a:solidFill>
              <a:latin typeface="Ubuntu"/>
              <a:ea typeface="Ubuntu"/>
              <a:cs typeface="Ubuntu"/>
              <a:sym typeface="Ubuntu"/>
            </a:endParaRPr>
          </a:p>
        </p:txBody>
      </p:sp>
      <p:sp>
        <p:nvSpPr>
          <p:cNvPr id="125" name="Google Shape;125;p7"/>
          <p:cNvSpPr/>
          <p:nvPr/>
        </p:nvSpPr>
        <p:spPr>
          <a:xfrm>
            <a:off x="385762" y="3199621"/>
            <a:ext cx="8043863" cy="1454214"/>
          </a:xfrm>
          <a:prstGeom prst="rect">
            <a:avLst/>
          </a:prstGeom>
          <a:noFill/>
          <a:ln>
            <a:noFill/>
          </a:ln>
        </p:spPr>
        <p:txBody>
          <a:bodyPr spcFirstLastPara="1" wrap="square" lIns="68569" tIns="34275" rIns="68569" bIns="342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lnSpc>
                <a:spcPct val="150000"/>
              </a:lnSpc>
              <a:spcBef>
                <a:spcPts val="0"/>
              </a:spcBef>
              <a:spcAft>
                <a:spcPts val="0"/>
              </a:spcAft>
              <a:buNone/>
            </a:pPr>
            <a:r>
              <a:rPr lang="fr-FR" sz="1500" b="1" i="0" u="none" strike="noStrike" cap="none" dirty="0">
                <a:solidFill>
                  <a:schemeClr val="dk1"/>
                </a:solidFill>
                <a:latin typeface="Ubuntu"/>
                <a:ea typeface="Ubuntu"/>
                <a:cs typeface="Ubuntu"/>
                <a:sym typeface="Ubuntu"/>
              </a:rPr>
              <a:t>TAUX D’AIDE PUBLIQUE </a:t>
            </a:r>
            <a:endParaRPr sz="788" dirty="0"/>
          </a:p>
          <a:p>
            <a:pPr marL="257175" marR="0" lvl="0" indent="-257175" algn="l" rtl="0">
              <a:lnSpc>
                <a:spcPct val="150000"/>
              </a:lnSpc>
              <a:spcBef>
                <a:spcPts val="0"/>
              </a:spcBef>
              <a:spcAft>
                <a:spcPts val="0"/>
              </a:spcAft>
              <a:buClr>
                <a:schemeClr val="dk1"/>
              </a:buClr>
              <a:buSzPts val="2000"/>
              <a:buFont typeface="Arial"/>
              <a:buChar char="•"/>
            </a:pPr>
            <a:r>
              <a:rPr lang="fr-FR" sz="1500" b="0" i="0" u="none" strike="noStrike" cap="none" dirty="0">
                <a:solidFill>
                  <a:schemeClr val="dk1"/>
                </a:solidFill>
                <a:latin typeface="Ubuntu"/>
                <a:ea typeface="Ubuntu"/>
                <a:cs typeface="Ubuntu"/>
                <a:sym typeface="Ubuntu"/>
              </a:rPr>
              <a:t>Le taux maximum d’aide appliqué aux projets sélectionnés est de </a:t>
            </a:r>
            <a:r>
              <a:rPr lang="fr-FR" sz="1500" b="1" i="0" u="none" strike="noStrike" cap="none" dirty="0">
                <a:solidFill>
                  <a:srgbClr val="FF0000"/>
                </a:solidFill>
                <a:latin typeface="Ubuntu"/>
                <a:ea typeface="Ubuntu"/>
                <a:cs typeface="Ubuntu"/>
                <a:sym typeface="Ubuntu"/>
              </a:rPr>
              <a:t>100 % </a:t>
            </a:r>
            <a:r>
              <a:rPr lang="fr-FR" sz="1500" b="0" i="0" u="none" strike="noStrike" cap="none" dirty="0">
                <a:solidFill>
                  <a:schemeClr val="dk1"/>
                </a:solidFill>
                <a:latin typeface="Ubuntu"/>
                <a:ea typeface="Ubuntu"/>
                <a:cs typeface="Ubuntu"/>
                <a:sym typeface="Ubuntu"/>
              </a:rPr>
              <a:t>de l’assiette des dépenses éligibles HT retenues par le service instructeur. </a:t>
            </a:r>
            <a:endParaRPr sz="788" dirty="0"/>
          </a:p>
          <a:p>
            <a:pPr marL="257175" marR="0" lvl="0" indent="-257175" algn="l" rtl="0">
              <a:lnSpc>
                <a:spcPct val="150000"/>
              </a:lnSpc>
              <a:spcBef>
                <a:spcPts val="0"/>
              </a:spcBef>
              <a:spcAft>
                <a:spcPts val="0"/>
              </a:spcAft>
              <a:buClr>
                <a:schemeClr val="dk1"/>
              </a:buClr>
              <a:buSzPts val="2000"/>
              <a:buFont typeface="Arial"/>
              <a:buChar char="•"/>
            </a:pPr>
            <a:r>
              <a:rPr lang="fr-FR" sz="1500" b="0" i="0" u="none" strike="noStrike" cap="none" dirty="0">
                <a:solidFill>
                  <a:schemeClr val="dk1"/>
                </a:solidFill>
                <a:latin typeface="Ubuntu"/>
                <a:ea typeface="Ubuntu"/>
                <a:cs typeface="Ubuntu"/>
                <a:sym typeface="Ubuntu"/>
              </a:rPr>
              <a:t>Le taux de cofinancement du FEADER est de </a:t>
            </a:r>
            <a:r>
              <a:rPr lang="fr-FR" sz="1500" b="1" i="0" u="none" strike="noStrike" cap="none" dirty="0">
                <a:solidFill>
                  <a:srgbClr val="FF0000"/>
                </a:solidFill>
                <a:latin typeface="Ubuntu"/>
                <a:ea typeface="Ubuntu"/>
                <a:cs typeface="Ubuntu"/>
                <a:sym typeface="Ubuntu"/>
              </a:rPr>
              <a:t>80 %.</a:t>
            </a:r>
            <a:endParaRPr sz="788" dirty="0"/>
          </a:p>
        </p:txBody>
      </p:sp>
    </p:spTree>
    <p:extLst>
      <p:ext uri="{BB962C8B-B14F-4D97-AF65-F5344CB8AC3E}">
        <p14:creationId xmlns:p14="http://schemas.microsoft.com/office/powerpoint/2010/main" val="3139800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texte, capture d’écran, nombre, Police&#10;&#10;Description générée automatiquement">
            <a:extLst>
              <a:ext uri="{FF2B5EF4-FFF2-40B4-BE49-F238E27FC236}">
                <a16:creationId xmlns:a16="http://schemas.microsoft.com/office/drawing/2014/main" id="{6ADC8152-3F64-4148-8690-8A053C78C908}"/>
              </a:ext>
            </a:extLst>
          </p:cNvPr>
          <p:cNvPicPr>
            <a:picLocks noChangeAspect="1"/>
          </p:cNvPicPr>
          <p:nvPr/>
        </p:nvPicPr>
        <p:blipFill>
          <a:blip r:embed="rId2"/>
          <a:stretch>
            <a:fillRect/>
          </a:stretch>
        </p:blipFill>
        <p:spPr>
          <a:xfrm>
            <a:off x="388748" y="58119"/>
            <a:ext cx="8511803" cy="5085382"/>
          </a:xfrm>
          <a:prstGeom prst="rect">
            <a:avLst/>
          </a:prstGeom>
        </p:spPr>
      </p:pic>
    </p:spTree>
    <p:extLst>
      <p:ext uri="{BB962C8B-B14F-4D97-AF65-F5344CB8AC3E}">
        <p14:creationId xmlns:p14="http://schemas.microsoft.com/office/powerpoint/2010/main" val="2431246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4913" y="1321102"/>
            <a:ext cx="7494814" cy="2534861"/>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lnSpc>
                <a:spcPct val="200000"/>
              </a:lnSpc>
            </a:pPr>
            <a:r>
              <a:rPr lang="fr-FR" sz="2800" b="1" dirty="0">
                <a:solidFill>
                  <a:schemeClr val="accent4"/>
                </a:solidFill>
                <a:latin typeface="Ubuntu"/>
                <a:ea typeface="Ubuntu"/>
                <a:cs typeface="Ubuntu"/>
                <a:sym typeface="Ubuntu"/>
              </a:rPr>
              <a:t>Fiche action 2 : </a:t>
            </a:r>
            <a:r>
              <a:rPr lang="fr-FR" sz="2800" b="1" dirty="0">
                <a:solidFill>
                  <a:schemeClr val="accent4"/>
                </a:solidFill>
                <a:latin typeface="Ubuntu"/>
                <a:ea typeface="Ubuntu"/>
                <a:sym typeface="Ubuntu"/>
              </a:rPr>
              <a:t> Développer une économie vertueuse, génératrice d’emplois durables et non délocalisables</a:t>
            </a:r>
            <a:endParaRPr lang="fr-FR" sz="2800" b="1" dirty="0">
              <a:solidFill>
                <a:schemeClr val="accent4"/>
              </a:solidFill>
              <a:latin typeface="Ubuntu"/>
              <a:ea typeface="Ubuntu"/>
              <a:cs typeface="Ubuntu"/>
            </a:endParaRPr>
          </a:p>
        </p:txBody>
      </p:sp>
    </p:spTree>
    <p:extLst>
      <p:ext uri="{BB962C8B-B14F-4D97-AF65-F5344CB8AC3E}">
        <p14:creationId xmlns:p14="http://schemas.microsoft.com/office/powerpoint/2010/main" val="2245161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6"/>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63" name="Google Shape;163;p16"/>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 name="Google Shape;101;p7">
            <a:extLst>
              <a:ext uri="{FF2B5EF4-FFF2-40B4-BE49-F238E27FC236}">
                <a16:creationId xmlns:a16="http://schemas.microsoft.com/office/drawing/2014/main" id="{85C2A57D-8448-2E72-CDFF-DE26495EB0F0}"/>
              </a:ext>
            </a:extLst>
          </p:cNvPr>
          <p:cNvSpPr txBox="1"/>
          <p:nvPr/>
        </p:nvSpPr>
        <p:spPr>
          <a:xfrm>
            <a:off x="1810005" y="2316936"/>
            <a:ext cx="5536645" cy="523180"/>
          </a:xfrm>
          <a:prstGeom prst="rect">
            <a:avLst/>
          </a:prstGeom>
          <a:noFill/>
          <a:ln>
            <a:noFill/>
          </a:ln>
        </p:spPr>
        <p:txBody>
          <a:bodyPr spcFirstLastPara="1" wrap="square" lIns="91425" tIns="45700" rIns="91425" bIns="45700" anchor="t" anchorCtr="0">
            <a:spAutoFit/>
          </a:bodyPr>
          <a:lstStyle/>
          <a:p>
            <a:pPr>
              <a:buSzPts val="2800"/>
            </a:pPr>
            <a:r>
              <a:rPr lang="fr-FR" sz="2800" b="1" dirty="0">
                <a:solidFill>
                  <a:schemeClr val="accent4"/>
                </a:solidFill>
                <a:latin typeface="Ubuntu"/>
                <a:ea typeface="Ubuntu"/>
                <a:cs typeface="Ubuntu"/>
              </a:rPr>
              <a:t>L'appel à projets Tourisme 24 </a:t>
            </a:r>
            <a:endParaRPr lang="en-US" sz="2800" dirty="0">
              <a:solidFill>
                <a:schemeClr val="accent4"/>
              </a:solidFill>
            </a:endParaRPr>
          </a:p>
        </p:txBody>
      </p:sp>
    </p:spTree>
    <p:extLst>
      <p:ext uri="{BB962C8B-B14F-4D97-AF65-F5344CB8AC3E}">
        <p14:creationId xmlns:p14="http://schemas.microsoft.com/office/powerpoint/2010/main" val="1765303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4" name="Rectangle 3"/>
          <p:cNvSpPr/>
          <p:nvPr/>
        </p:nvSpPr>
        <p:spPr>
          <a:xfrm>
            <a:off x="147461" y="1223008"/>
            <a:ext cx="4572000" cy="30008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dirty="0">
                <a:solidFill>
                  <a:srgbClr val="FFAB40"/>
                </a:solidFill>
                <a:latin typeface="Ubuntu"/>
              </a:rPr>
              <a:t>Types d'opérations éligibles</a:t>
            </a:r>
          </a:p>
        </p:txBody>
      </p:sp>
      <p:sp>
        <p:nvSpPr>
          <p:cNvPr id="6" name="Rectangle 5"/>
          <p:cNvSpPr/>
          <p:nvPr/>
        </p:nvSpPr>
        <p:spPr>
          <a:xfrm>
            <a:off x="212160" y="1645671"/>
            <a:ext cx="8721790" cy="3083216"/>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just">
              <a:lnSpc>
                <a:spcPct val="200000"/>
              </a:lnSpc>
            </a:pPr>
            <a:r>
              <a:rPr lang="fr-FR" sz="1100" b="1" dirty="0">
                <a:latin typeface="Ubuntu"/>
                <a:ea typeface="Ubuntu"/>
                <a:cs typeface="Ubuntu"/>
                <a:sym typeface="Ubuntu"/>
              </a:rPr>
              <a:t>TO 1 : </a:t>
            </a:r>
            <a:r>
              <a:rPr lang="fr-FR" sz="1100" b="1" dirty="0">
                <a:latin typeface="Ubuntu"/>
                <a:ea typeface="Ubuntu"/>
                <a:sym typeface="Ubuntu"/>
              </a:rPr>
              <a:t>Opérations de mise en réseaux d’acteurs touristiques, de mise en cohérence de stratégies touristiques à l’échelle infra départementale et déploiement d’outils communs pour le développement et l’accueil (hors promotion)</a:t>
            </a:r>
            <a:endParaRPr lang="fr-FR" sz="1100" dirty="0">
              <a:latin typeface="Ubuntu"/>
              <a:ea typeface="Ubuntu"/>
            </a:endParaRPr>
          </a:p>
          <a:p>
            <a:pPr marL="285750" indent="-285750" algn="just">
              <a:lnSpc>
                <a:spcPct val="200000"/>
              </a:lnSpc>
              <a:buFont typeface="Noto Sans Symbols"/>
              <a:buChar char="•"/>
            </a:pPr>
            <a:r>
              <a:rPr lang="fr-FR" sz="1100" dirty="0">
                <a:latin typeface="Ubuntu"/>
                <a:ea typeface="Ubuntu"/>
                <a:sym typeface="Ubuntu"/>
              </a:rPr>
              <a:t>Actions de création et d’animation de réseaux touristiques nouveaux</a:t>
            </a:r>
            <a:endParaRPr lang="fr-FR" sz="1100" dirty="0">
              <a:latin typeface="Ubuntu"/>
              <a:ea typeface="Ubuntu"/>
            </a:endParaRPr>
          </a:p>
          <a:p>
            <a:pPr marL="285750" indent="-285750">
              <a:lnSpc>
                <a:spcPct val="200000"/>
              </a:lnSpc>
              <a:buFont typeface="Noto Sans Symbols"/>
              <a:buChar char="•"/>
            </a:pPr>
            <a:r>
              <a:rPr lang="fr-FR" sz="1100" dirty="0">
                <a:latin typeface="Ubuntu"/>
                <a:ea typeface="Ubuntu"/>
                <a:sym typeface="Ubuntu"/>
              </a:rPr>
              <a:t>Actions de création et d’animation de voyages d’étude et de formation (Eductours)</a:t>
            </a:r>
            <a:endParaRPr lang="fr-FR" sz="1100" dirty="0">
              <a:latin typeface="Ubuntu"/>
              <a:ea typeface="Ubuntu"/>
            </a:endParaRPr>
          </a:p>
          <a:p>
            <a:pPr marL="285750" indent="-285750">
              <a:lnSpc>
                <a:spcPct val="200000"/>
              </a:lnSpc>
              <a:buFont typeface="Noto Sans Symbols"/>
              <a:buChar char="•"/>
            </a:pPr>
            <a:r>
              <a:rPr lang="fr-FR" sz="1100" dirty="0">
                <a:latin typeface="Ubuntu"/>
                <a:ea typeface="Ubuntu"/>
                <a:sym typeface="Ubuntu"/>
              </a:rPr>
              <a:t>Actions de veille et d’observation des évolutions touristiques </a:t>
            </a:r>
            <a:endParaRPr lang="fr-FR" sz="1100" dirty="0">
              <a:latin typeface="Ubuntu"/>
              <a:ea typeface="Ubuntu"/>
            </a:endParaRPr>
          </a:p>
          <a:p>
            <a:pPr marL="285750" indent="-285750">
              <a:lnSpc>
                <a:spcPct val="200000"/>
              </a:lnSpc>
              <a:buFont typeface="Noto Sans Symbols"/>
              <a:buChar char="•"/>
            </a:pPr>
            <a:r>
              <a:rPr lang="fr-FR" sz="1100" dirty="0">
                <a:latin typeface="Ubuntu"/>
                <a:ea typeface="Ubuntu"/>
                <a:sym typeface="Ubuntu"/>
              </a:rPr>
              <a:t>Actions d’accompagnement des prestataires touristiques pour intégrer une démarche durable </a:t>
            </a:r>
            <a:endParaRPr lang="fr-FR" sz="1100" dirty="0">
              <a:latin typeface="Ubuntu"/>
              <a:ea typeface="Ubuntu"/>
            </a:endParaRPr>
          </a:p>
          <a:p>
            <a:pPr marL="285750" indent="-285750">
              <a:lnSpc>
                <a:spcPct val="200000"/>
              </a:lnSpc>
              <a:buFont typeface="Noto Sans Symbols"/>
              <a:buChar char="•"/>
            </a:pPr>
            <a:r>
              <a:rPr lang="fr-FR" sz="1100" dirty="0">
                <a:latin typeface="Ubuntu"/>
                <a:ea typeface="Ubuntu"/>
                <a:sym typeface="Ubuntu"/>
              </a:rPr>
              <a:t>Actions de conception d’outils d’accueil et d’information mutualisés (exemple : pass, outil numérique d’information commun, application de randonnée mutualisée …)</a:t>
            </a:r>
            <a:endParaRPr lang="fr-FR" sz="1100" dirty="0">
              <a:latin typeface="Ubuntu"/>
              <a:ea typeface="Ubuntu"/>
            </a:endParaRPr>
          </a:p>
          <a:p>
            <a:pPr marL="285750" indent="-285750">
              <a:lnSpc>
                <a:spcPct val="200000"/>
              </a:lnSpc>
              <a:buFont typeface="Noto Sans Symbols"/>
              <a:buChar char="•"/>
            </a:pPr>
            <a:r>
              <a:rPr lang="fr-FR" sz="1100" dirty="0">
                <a:latin typeface="Ubuntu"/>
                <a:ea typeface="Ubuntu"/>
                <a:sym typeface="Ubuntu"/>
              </a:rPr>
              <a:t>Actions de conception d’excursions et de séjours touristiques avec mobilités douces</a:t>
            </a:r>
            <a:endParaRPr lang="fr-FR" sz="1100" dirty="0">
              <a:latin typeface="Ubuntu"/>
              <a:ea typeface="Ubuntu"/>
            </a:endParaRPr>
          </a:p>
        </p:txBody>
      </p:sp>
      <p:sp>
        <p:nvSpPr>
          <p:cNvPr id="2" name="Rectangle 1">
            <a:extLst>
              <a:ext uri="{FF2B5EF4-FFF2-40B4-BE49-F238E27FC236}">
                <a16:creationId xmlns:a16="http://schemas.microsoft.com/office/drawing/2014/main" id="{61669C13-9460-1384-2264-C206916DF78E}"/>
              </a:ext>
            </a:extLst>
          </p:cNvPr>
          <p:cNvSpPr/>
          <p:nvPr/>
        </p:nvSpPr>
        <p:spPr>
          <a:xfrm>
            <a:off x="145435" y="138711"/>
            <a:ext cx="8537806" cy="866135"/>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defRPr/>
            </a:pPr>
            <a:r>
              <a:rPr lang="fr-FR" sz="1800" b="1" dirty="0">
                <a:solidFill>
                  <a:schemeClr val="accent4"/>
                </a:solidFill>
                <a:latin typeface="Ubuntu"/>
                <a:ea typeface="Ubuntu"/>
                <a:cs typeface="Ubuntu"/>
                <a:sym typeface="Ubuntu"/>
              </a:rPr>
              <a:t>TOURISME24 : "</a:t>
            </a:r>
            <a:r>
              <a:rPr lang="fr-FR" sz="1800" b="1" dirty="0">
                <a:solidFill>
                  <a:schemeClr val="accent4"/>
                </a:solidFill>
                <a:latin typeface="Ubuntu"/>
                <a:ea typeface="Ubuntu"/>
                <a:sym typeface="Ubuntu"/>
              </a:rPr>
              <a:t>Inventer le tourisme de demain, durable et accessible valorisant les savoir-faire et les patrimoines </a:t>
            </a:r>
            <a:r>
              <a:rPr lang="fr-FR" sz="1800" b="1" dirty="0">
                <a:solidFill>
                  <a:schemeClr val="accent4"/>
                </a:solidFill>
                <a:latin typeface="Ubuntu"/>
                <a:ea typeface="Ubuntu"/>
                <a:cs typeface="Ubuntu"/>
                <a:sym typeface="Ubuntu"/>
              </a:rPr>
              <a:t>"</a:t>
            </a:r>
            <a:endParaRPr lang="fr-FR" sz="1800" b="1" dirty="0">
              <a:solidFill>
                <a:schemeClr val="accent4"/>
              </a:solidFill>
              <a:latin typeface="Ubuntu"/>
              <a:ea typeface="Ubuntu"/>
              <a:cs typeface="Ubuntu"/>
            </a:endParaRPr>
          </a:p>
        </p:txBody>
      </p:sp>
    </p:spTree>
    <p:extLst>
      <p:ext uri="{BB962C8B-B14F-4D97-AF65-F5344CB8AC3E}">
        <p14:creationId xmlns:p14="http://schemas.microsoft.com/office/powerpoint/2010/main" val="2994546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4" name="Rectangle 3"/>
          <p:cNvSpPr/>
          <p:nvPr/>
        </p:nvSpPr>
        <p:spPr>
          <a:xfrm>
            <a:off x="147461" y="1136744"/>
            <a:ext cx="4572000" cy="30008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dirty="0">
                <a:solidFill>
                  <a:srgbClr val="FFAB40"/>
                </a:solidFill>
                <a:latin typeface="Ubuntu"/>
              </a:rPr>
              <a:t>Conditions d'éligibilité</a:t>
            </a:r>
          </a:p>
        </p:txBody>
      </p:sp>
      <p:sp>
        <p:nvSpPr>
          <p:cNvPr id="6" name="Rectangle 5"/>
          <p:cNvSpPr/>
          <p:nvPr/>
        </p:nvSpPr>
        <p:spPr>
          <a:xfrm>
            <a:off x="212160" y="1516275"/>
            <a:ext cx="8721790" cy="2406108"/>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171450" indent="-171450">
              <a:lnSpc>
                <a:spcPct val="200000"/>
              </a:lnSpc>
              <a:buChar char="•"/>
            </a:pPr>
            <a:r>
              <a:rPr lang="fr-FR" sz="1100" dirty="0">
                <a:solidFill>
                  <a:schemeClr val="tx1"/>
                </a:solidFill>
                <a:latin typeface="Ubuntu"/>
                <a:ea typeface="Ubuntu"/>
                <a:sym typeface="Ubuntu"/>
              </a:rPr>
              <a:t>Le porteur de projet doit démontrer que le projet déploie ses actions sur un périmètre d’au moins 2 intercommunalités (tout ou partie) ou d’au moins 80 communes.</a:t>
            </a:r>
            <a:endParaRPr lang="en-US" sz="1100">
              <a:solidFill>
                <a:schemeClr val="tx1"/>
              </a:solidFill>
              <a:latin typeface="Ubuntu"/>
              <a:ea typeface="Ubuntu"/>
            </a:endParaRPr>
          </a:p>
          <a:p>
            <a:pPr marL="171450" indent="-171450">
              <a:lnSpc>
                <a:spcPct val="200000"/>
              </a:lnSpc>
              <a:buChar char="•"/>
            </a:pPr>
            <a:r>
              <a:rPr lang="fr-FR" sz="1100" dirty="0">
                <a:solidFill>
                  <a:schemeClr val="tx1"/>
                </a:solidFill>
                <a:latin typeface="Ubuntu"/>
                <a:ea typeface="Ubuntu"/>
                <a:sym typeface="Ubuntu"/>
              </a:rPr>
              <a:t>Les projets dont la localisation se situe dans une commune de 10 000 habitants ou plus sont éligibles à condition qu’ils bénéficient à la zone rurale (territoire du GAL hors commune de plus de 10 000 hab.)</a:t>
            </a:r>
            <a:endParaRPr lang="en-US" sz="1100" dirty="0">
              <a:solidFill>
                <a:schemeClr val="tx1"/>
              </a:solidFill>
              <a:latin typeface="Ubuntu"/>
              <a:ea typeface="Ubuntu"/>
            </a:endParaRPr>
          </a:p>
          <a:p>
            <a:pPr marL="171450" indent="-171450">
              <a:lnSpc>
                <a:spcPct val="200000"/>
              </a:lnSpc>
              <a:buChar char="•"/>
            </a:pPr>
            <a:r>
              <a:rPr lang="fr-FR" sz="1100" dirty="0">
                <a:solidFill>
                  <a:schemeClr val="tx1"/>
                </a:solidFill>
                <a:latin typeface="Ubuntu"/>
                <a:ea typeface="Ubuntu"/>
                <a:sym typeface="Ubuntu"/>
              </a:rPr>
              <a:t>Le porteur de projet devra démontrer que le projet engage au moins deux acteurs du territoire. Cas 1 : Dans le cadre d’un partenariat entre différents acteurs du territoire, l’engagement doit être entériné par une convention définissant à minima les objectifs et engagements mutuels. Cas 2 : Le projet est porté par une structure fédérant les partenaires du projet.</a:t>
            </a:r>
            <a:endParaRPr lang="en-US" sz="1100">
              <a:solidFill>
                <a:schemeClr val="tx1"/>
              </a:solidFill>
              <a:latin typeface="Ubuntu"/>
              <a:ea typeface="Ubuntu"/>
            </a:endParaRPr>
          </a:p>
        </p:txBody>
      </p:sp>
      <p:sp>
        <p:nvSpPr>
          <p:cNvPr id="2" name="Rectangle 1">
            <a:extLst>
              <a:ext uri="{FF2B5EF4-FFF2-40B4-BE49-F238E27FC236}">
                <a16:creationId xmlns:a16="http://schemas.microsoft.com/office/drawing/2014/main" id="{61669C13-9460-1384-2264-C206916DF78E}"/>
              </a:ext>
            </a:extLst>
          </p:cNvPr>
          <p:cNvSpPr/>
          <p:nvPr/>
        </p:nvSpPr>
        <p:spPr>
          <a:xfrm>
            <a:off x="145435" y="63230"/>
            <a:ext cx="8537806" cy="866135"/>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defRPr/>
            </a:pPr>
            <a:r>
              <a:rPr lang="fr-FR" sz="1800" b="1" dirty="0">
                <a:solidFill>
                  <a:schemeClr val="accent4"/>
                </a:solidFill>
                <a:latin typeface="Ubuntu"/>
                <a:ea typeface="Ubuntu"/>
                <a:cs typeface="Ubuntu"/>
                <a:sym typeface="Ubuntu"/>
              </a:rPr>
              <a:t>TOURISME24 : "</a:t>
            </a:r>
            <a:r>
              <a:rPr lang="fr-FR" sz="1800" b="1" dirty="0">
                <a:solidFill>
                  <a:schemeClr val="accent4"/>
                </a:solidFill>
                <a:latin typeface="Ubuntu"/>
                <a:ea typeface="Ubuntu"/>
                <a:sym typeface="Ubuntu"/>
              </a:rPr>
              <a:t>Inventer le tourisme de demain, durable et accessible valorisant les savoir-faire et les patrimoines </a:t>
            </a:r>
            <a:r>
              <a:rPr lang="fr-FR" sz="1800" b="1" dirty="0">
                <a:solidFill>
                  <a:schemeClr val="accent4"/>
                </a:solidFill>
                <a:latin typeface="Ubuntu"/>
                <a:ea typeface="Ubuntu"/>
                <a:cs typeface="Ubuntu"/>
                <a:sym typeface="Ubuntu"/>
              </a:rPr>
              <a:t>"</a:t>
            </a:r>
            <a:endParaRPr lang="fr-FR" sz="1800" b="1" dirty="0">
              <a:solidFill>
                <a:schemeClr val="accent4"/>
              </a:solidFill>
              <a:latin typeface="Ubuntu"/>
              <a:ea typeface="Ubuntu"/>
              <a:cs typeface="Ubuntu"/>
            </a:endParaRPr>
          </a:p>
        </p:txBody>
      </p:sp>
    </p:spTree>
    <p:extLst>
      <p:ext uri="{BB962C8B-B14F-4D97-AF65-F5344CB8AC3E}">
        <p14:creationId xmlns:p14="http://schemas.microsoft.com/office/powerpoint/2010/main" val="3359229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4" name="Rectangle 3"/>
          <p:cNvSpPr/>
          <p:nvPr/>
        </p:nvSpPr>
        <p:spPr>
          <a:xfrm>
            <a:off x="147461" y="1223008"/>
            <a:ext cx="4572000" cy="30008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dirty="0">
                <a:solidFill>
                  <a:srgbClr val="FFAB40"/>
                </a:solidFill>
                <a:latin typeface="Ubuntu"/>
              </a:rPr>
              <a:t>Types d'opérations éligibles</a:t>
            </a:r>
          </a:p>
        </p:txBody>
      </p:sp>
      <p:sp>
        <p:nvSpPr>
          <p:cNvPr id="6" name="Rectangle 5"/>
          <p:cNvSpPr/>
          <p:nvPr/>
        </p:nvSpPr>
        <p:spPr>
          <a:xfrm>
            <a:off x="212160" y="1516623"/>
            <a:ext cx="8721790" cy="3421771"/>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just">
              <a:lnSpc>
                <a:spcPct val="200000"/>
              </a:lnSpc>
            </a:pPr>
            <a:r>
              <a:rPr lang="fr-FR" sz="1100" b="1" dirty="0">
                <a:solidFill>
                  <a:schemeClr val="tx1"/>
                </a:solidFill>
                <a:latin typeface="Ubuntu"/>
                <a:ea typeface="Ubuntu"/>
                <a:cs typeface="Ubuntu"/>
                <a:sym typeface="Ubuntu"/>
              </a:rPr>
              <a:t>TO 2 : </a:t>
            </a:r>
            <a:r>
              <a:rPr lang="fr-FR" sz="1100" b="1" dirty="0">
                <a:solidFill>
                  <a:schemeClr val="tx1"/>
                </a:solidFill>
                <a:latin typeface="Ubuntu"/>
                <a:ea typeface="Ubuntu"/>
                <a:sym typeface="Ubuntu"/>
              </a:rPr>
              <a:t>Opérations visant à qualifier et à valoriser les sentiers de randonnée en itinérance*</a:t>
            </a:r>
            <a:endParaRPr lang="fr-FR" sz="1100" dirty="0">
              <a:solidFill>
                <a:schemeClr val="tx1"/>
              </a:solidFill>
              <a:latin typeface="Ubuntu"/>
              <a:ea typeface="Ubuntu"/>
            </a:endParaRPr>
          </a:p>
          <a:p>
            <a:pPr marL="285750" indent="-285750" algn="just">
              <a:lnSpc>
                <a:spcPct val="200000"/>
              </a:lnSpc>
              <a:buFont typeface="Noto Sans Symbols"/>
              <a:buChar char="•"/>
            </a:pPr>
            <a:r>
              <a:rPr lang="fr-FR" sz="1100" dirty="0">
                <a:solidFill>
                  <a:schemeClr val="tx1"/>
                </a:solidFill>
                <a:latin typeface="Ubuntu"/>
                <a:ea typeface="Ubuntu"/>
                <a:sym typeface="Ubuntu"/>
              </a:rPr>
              <a:t>Études et expertises préalables, actions d'animation et de conception pour favoriser l’installation de nouveaux services sur l’itinérance. </a:t>
            </a:r>
            <a:endParaRPr lang="fr-FR" sz="1100" dirty="0">
              <a:solidFill>
                <a:schemeClr val="tx1"/>
              </a:solidFill>
              <a:latin typeface="Ubuntu"/>
              <a:ea typeface="Ubuntu"/>
            </a:endParaRPr>
          </a:p>
          <a:p>
            <a:pPr marL="285750" indent="-285750" algn="just">
              <a:lnSpc>
                <a:spcPct val="200000"/>
              </a:lnSpc>
              <a:buFont typeface="Noto Sans Symbols"/>
              <a:buChar char="•"/>
            </a:pPr>
            <a:r>
              <a:rPr lang="fr-FR" sz="1100" dirty="0">
                <a:solidFill>
                  <a:schemeClr val="tx1"/>
                </a:solidFill>
                <a:latin typeface="Ubuntu"/>
                <a:ea typeface="Ubuntu"/>
                <a:sym typeface="Ubuntu"/>
              </a:rPr>
              <a:t>Études préalables à la création de liaisons douces entre les grandes itinérances et les bourgs</a:t>
            </a:r>
            <a:endParaRPr lang="fr-FR" sz="1100" dirty="0">
              <a:solidFill>
                <a:schemeClr val="tx1"/>
              </a:solidFill>
              <a:latin typeface="Ubuntu"/>
              <a:ea typeface="Ubuntu"/>
            </a:endParaRPr>
          </a:p>
          <a:p>
            <a:pPr marL="285750" indent="-285750">
              <a:lnSpc>
                <a:spcPct val="200000"/>
              </a:lnSpc>
              <a:buFont typeface="Noto Sans Symbols"/>
              <a:buChar char="•"/>
            </a:pPr>
            <a:r>
              <a:rPr lang="fr-FR" sz="1100" dirty="0">
                <a:solidFill>
                  <a:schemeClr val="tx1"/>
                </a:solidFill>
                <a:latin typeface="Ubuntu"/>
                <a:ea typeface="Ubuntu"/>
                <a:sym typeface="Ubuntu"/>
              </a:rPr>
              <a:t>Études préalables à la création et la requalification de grandes itinérances </a:t>
            </a:r>
            <a:endParaRPr lang="fr-FR" sz="1100" dirty="0">
              <a:solidFill>
                <a:schemeClr val="tx1"/>
              </a:solidFill>
              <a:latin typeface="Ubuntu"/>
              <a:ea typeface="Ubuntu"/>
            </a:endParaRPr>
          </a:p>
          <a:p>
            <a:pPr marL="285750" indent="-285750">
              <a:lnSpc>
                <a:spcPct val="200000"/>
              </a:lnSpc>
              <a:buFont typeface="Noto Sans Symbols"/>
              <a:buChar char="•"/>
            </a:pPr>
            <a:r>
              <a:rPr lang="fr-FR" sz="1100" dirty="0">
                <a:solidFill>
                  <a:schemeClr val="tx1"/>
                </a:solidFill>
                <a:latin typeface="Ubuntu"/>
                <a:ea typeface="Ubuntu"/>
                <a:sym typeface="Ubuntu"/>
              </a:rPr>
              <a:t>Actions d’animation des itinéraires et de mutualisation de l’animation entre plusieurs itinéraires de randonnée</a:t>
            </a:r>
            <a:endParaRPr lang="fr-FR" sz="1100" dirty="0">
              <a:solidFill>
                <a:schemeClr val="tx1"/>
              </a:solidFill>
              <a:latin typeface="Ubuntu"/>
              <a:ea typeface="Ubuntu"/>
            </a:endParaRPr>
          </a:p>
          <a:p>
            <a:pPr marL="285750" indent="-285750" algn="just">
              <a:lnSpc>
                <a:spcPct val="200000"/>
              </a:lnSpc>
              <a:buFont typeface="Noto Sans Symbols"/>
              <a:buChar char="•"/>
            </a:pPr>
            <a:r>
              <a:rPr lang="fr-FR" sz="1100" dirty="0">
                <a:solidFill>
                  <a:schemeClr val="tx1"/>
                </a:solidFill>
                <a:latin typeface="Ubuntu"/>
                <a:ea typeface="Ubuntu"/>
                <a:sym typeface="Ubuntu"/>
              </a:rPr>
              <a:t>Acquisition et installation d’outils d’observation de la fréquentation et actions d’animation permettant d’en traiter et analyser les données (par ex. éco-compteurs)</a:t>
            </a:r>
            <a:endParaRPr lang="fr-FR" sz="1100" dirty="0">
              <a:solidFill>
                <a:schemeClr val="tx1"/>
              </a:solidFill>
              <a:latin typeface="Ubuntu"/>
              <a:ea typeface="Ubuntu"/>
            </a:endParaRPr>
          </a:p>
          <a:p>
            <a:pPr marL="285750" indent="-285750" algn="just">
              <a:lnSpc>
                <a:spcPct val="200000"/>
              </a:lnSpc>
              <a:buFont typeface="Noto Sans Symbols"/>
              <a:buChar char="•"/>
            </a:pPr>
            <a:r>
              <a:rPr lang="fr-FR" sz="1100" dirty="0">
                <a:solidFill>
                  <a:schemeClr val="tx1"/>
                </a:solidFill>
                <a:latin typeface="Ubuntu"/>
                <a:ea typeface="Ubuntu"/>
                <a:sym typeface="Ubuntu"/>
              </a:rPr>
              <a:t>Action de création de nouveaux services mutualisés entre plusieurs itinéraires (par ex. réservation en ligne, portage de bagages…)</a:t>
            </a:r>
            <a:endParaRPr lang="fr-FR" sz="1100" dirty="0">
              <a:solidFill>
                <a:schemeClr val="tx1"/>
              </a:solidFill>
              <a:latin typeface="Ubuntu"/>
              <a:ea typeface="Ubuntu"/>
            </a:endParaRPr>
          </a:p>
          <a:p>
            <a:pPr algn="just">
              <a:lnSpc>
                <a:spcPct val="200000"/>
              </a:lnSpc>
            </a:pPr>
            <a:r>
              <a:rPr lang="fr-FR" sz="1100" i="1" dirty="0">
                <a:solidFill>
                  <a:schemeClr val="tx1"/>
                </a:solidFill>
                <a:latin typeface="Ubuntu"/>
                <a:ea typeface="Ubuntu"/>
                <a:sym typeface="Ubuntu"/>
              </a:rPr>
              <a:t>* Par itinérance, il est ici entendu au moins au moins 2 nuits et 3 jours de randonnée pédestre, équestre ou vélo.</a:t>
            </a:r>
            <a:endParaRPr lang="fr-FR" sz="1000" dirty="0">
              <a:solidFill>
                <a:schemeClr val="tx1"/>
              </a:solidFill>
              <a:latin typeface="Ubuntu"/>
              <a:ea typeface="Ubuntu"/>
            </a:endParaRPr>
          </a:p>
        </p:txBody>
      </p:sp>
      <p:sp>
        <p:nvSpPr>
          <p:cNvPr id="2" name="Rectangle 1">
            <a:extLst>
              <a:ext uri="{FF2B5EF4-FFF2-40B4-BE49-F238E27FC236}">
                <a16:creationId xmlns:a16="http://schemas.microsoft.com/office/drawing/2014/main" id="{61669C13-9460-1384-2264-C206916DF78E}"/>
              </a:ext>
            </a:extLst>
          </p:cNvPr>
          <p:cNvSpPr/>
          <p:nvPr/>
        </p:nvSpPr>
        <p:spPr>
          <a:xfrm>
            <a:off x="145435" y="138711"/>
            <a:ext cx="8537806" cy="866135"/>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defRPr/>
            </a:pPr>
            <a:r>
              <a:rPr lang="fr-FR" sz="1800" b="1" dirty="0">
                <a:solidFill>
                  <a:schemeClr val="accent4"/>
                </a:solidFill>
                <a:latin typeface="Ubuntu"/>
                <a:ea typeface="Ubuntu"/>
                <a:cs typeface="Ubuntu"/>
                <a:sym typeface="Ubuntu"/>
              </a:rPr>
              <a:t>TOURISME24 : "</a:t>
            </a:r>
            <a:r>
              <a:rPr lang="fr-FR" sz="1800" b="1" dirty="0">
                <a:solidFill>
                  <a:schemeClr val="accent4"/>
                </a:solidFill>
                <a:latin typeface="Ubuntu"/>
                <a:ea typeface="Ubuntu"/>
                <a:sym typeface="Ubuntu"/>
              </a:rPr>
              <a:t>Inventer le tourisme de demain, durable et accessible valorisant les savoir-faire et les patrimoines </a:t>
            </a:r>
            <a:r>
              <a:rPr lang="fr-FR" sz="1800" b="1" dirty="0">
                <a:solidFill>
                  <a:schemeClr val="accent4"/>
                </a:solidFill>
                <a:latin typeface="Ubuntu"/>
                <a:ea typeface="Ubuntu"/>
                <a:cs typeface="Ubuntu"/>
                <a:sym typeface="Ubuntu"/>
              </a:rPr>
              <a:t>"</a:t>
            </a:r>
            <a:endParaRPr lang="fr-FR" sz="1800" b="1" dirty="0">
              <a:solidFill>
                <a:schemeClr val="accent4"/>
              </a:solidFill>
              <a:latin typeface="Ubuntu"/>
              <a:ea typeface="Ubuntu"/>
              <a:cs typeface="Ubuntu"/>
            </a:endParaRPr>
          </a:p>
        </p:txBody>
      </p:sp>
    </p:spTree>
    <p:extLst>
      <p:ext uri="{BB962C8B-B14F-4D97-AF65-F5344CB8AC3E}">
        <p14:creationId xmlns:p14="http://schemas.microsoft.com/office/powerpoint/2010/main" val="3378843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70" name="Google Shape;70;g2ad4bee6444_0_0"/>
          <p:cNvSpPr/>
          <p:nvPr/>
        </p:nvSpPr>
        <p:spPr>
          <a:xfrm>
            <a:off x="1149534" y="34022"/>
            <a:ext cx="3090600" cy="185766"/>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1" name="Google Shape;71;g2ad4bee6444_0_0"/>
          <p:cNvSpPr/>
          <p:nvPr/>
        </p:nvSpPr>
        <p:spPr>
          <a:xfrm>
            <a:off x="1359753" y="216941"/>
            <a:ext cx="1984200" cy="406124"/>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 name="Rectangle 1">
            <a:extLst>
              <a:ext uri="{FF2B5EF4-FFF2-40B4-BE49-F238E27FC236}">
                <a16:creationId xmlns:a16="http://schemas.microsoft.com/office/drawing/2014/main" id="{AFB89BA5-DEA2-C3F7-4E65-04ED4A088E27}"/>
              </a:ext>
            </a:extLst>
          </p:cNvPr>
          <p:cNvSpPr/>
          <p:nvPr/>
        </p:nvSpPr>
        <p:spPr>
          <a:xfrm>
            <a:off x="5409084" y="36712"/>
            <a:ext cx="3298371" cy="5878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2A87B87-D5EF-C815-3ECD-30BFACF95ED5}"/>
              </a:ext>
            </a:extLst>
          </p:cNvPr>
          <p:cNvSpPr/>
          <p:nvPr/>
        </p:nvSpPr>
        <p:spPr>
          <a:xfrm>
            <a:off x="1428910" y="123352"/>
            <a:ext cx="2530928" cy="296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78;p4">
            <a:extLst>
              <a:ext uri="{FF2B5EF4-FFF2-40B4-BE49-F238E27FC236}">
                <a16:creationId xmlns:a16="http://schemas.microsoft.com/office/drawing/2014/main" id="{7DD35322-D742-1323-368E-1AEACE105864}"/>
              </a:ext>
            </a:extLst>
          </p:cNvPr>
          <p:cNvSpPr txBox="1"/>
          <p:nvPr/>
        </p:nvSpPr>
        <p:spPr>
          <a:xfrm>
            <a:off x="374700" y="259560"/>
            <a:ext cx="4880993" cy="523180"/>
          </a:xfrm>
          <a:prstGeom prst="rect">
            <a:avLst/>
          </a:prstGeom>
          <a:noFill/>
          <a:ln>
            <a:noFill/>
          </a:ln>
        </p:spPr>
        <p:txBody>
          <a:bodyPr spcFirstLastPara="1" wrap="square" lIns="91425" tIns="45700" rIns="91425" bIns="45700" anchor="t" anchorCtr="0">
            <a:spAutoFit/>
          </a:bodyPr>
          <a:lstStyle/>
          <a:p>
            <a:pPr>
              <a:buSzPts val="2800"/>
            </a:pPr>
            <a:r>
              <a:rPr lang="fr-FR" sz="2800" b="1">
                <a:latin typeface="Ubuntu"/>
                <a:ea typeface="Ubuntu"/>
                <a:cs typeface="Ubuntu"/>
                <a:sym typeface="Ubuntu"/>
              </a:rPr>
              <a:t>1</a:t>
            </a:r>
            <a:r>
              <a:rPr lang="fr-FR" sz="2800" b="1" i="0" u="none" strike="noStrike" cap="none">
                <a:solidFill>
                  <a:srgbClr val="000000"/>
                </a:solidFill>
                <a:latin typeface="Ubuntu"/>
                <a:ea typeface="Ubuntu"/>
                <a:cs typeface="Ubuntu"/>
                <a:sym typeface="Ubuntu"/>
              </a:rPr>
              <a:t>.</a:t>
            </a:r>
            <a:r>
              <a:rPr lang="fr-FR" sz="2800" b="1">
                <a:latin typeface="Ubuntu"/>
                <a:ea typeface="Ubuntu"/>
                <a:cs typeface="Ubuntu"/>
                <a:sym typeface="Ubuntu"/>
              </a:rPr>
              <a:t> Qu'est-ce-que LEADER ?</a:t>
            </a:r>
            <a:endParaRPr lang="fr-FR" sz="2800" b="1" i="0" u="none" strike="noStrike" cap="none">
              <a:solidFill>
                <a:srgbClr val="000000"/>
              </a:solidFill>
              <a:latin typeface="Ubuntu"/>
              <a:ea typeface="Ubuntu"/>
              <a:cs typeface="Ubuntu"/>
            </a:endParaRPr>
          </a:p>
        </p:txBody>
      </p:sp>
      <p:sp>
        <p:nvSpPr>
          <p:cNvPr id="8" name="TextBox 7">
            <a:extLst>
              <a:ext uri="{FF2B5EF4-FFF2-40B4-BE49-F238E27FC236}">
                <a16:creationId xmlns:a16="http://schemas.microsoft.com/office/drawing/2014/main" id="{7AA946BE-B74B-59AA-91D1-C25B4F4D230A}"/>
              </a:ext>
            </a:extLst>
          </p:cNvPr>
          <p:cNvSpPr txBox="1"/>
          <p:nvPr/>
        </p:nvSpPr>
        <p:spPr>
          <a:xfrm>
            <a:off x="373365" y="918603"/>
            <a:ext cx="8328456" cy="38315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25000"/>
              </a:lnSpc>
            </a:pPr>
            <a:r>
              <a:rPr lang="fr-FR" dirty="0">
                <a:latin typeface="Ubuntu"/>
                <a:cs typeface="Segoe UI"/>
              </a:rPr>
              <a:t>Le programme LEADER, pour « Liaison Entre les Actions de Développement de l’Economie Rurale », est un </a:t>
            </a:r>
            <a:r>
              <a:rPr lang="fr-FR" b="1" dirty="0">
                <a:latin typeface="Ubuntu"/>
                <a:cs typeface="Segoe UI"/>
              </a:rPr>
              <a:t>dispositif financier de l’Union Européenne</a:t>
            </a:r>
            <a:r>
              <a:rPr lang="fr-FR" dirty="0">
                <a:latin typeface="Ubuntu"/>
                <a:cs typeface="Segoe UI"/>
              </a:rPr>
              <a:t> permettant de : </a:t>
            </a:r>
            <a:endParaRPr lang="en-US"/>
          </a:p>
          <a:p>
            <a:pPr algn="just">
              <a:lnSpc>
                <a:spcPct val="125000"/>
              </a:lnSpc>
            </a:pPr>
            <a:endParaRPr lang="fr-FR" dirty="0">
              <a:latin typeface="Ubuntu"/>
              <a:cs typeface="Segoe UI"/>
            </a:endParaRPr>
          </a:p>
          <a:p>
            <a:pPr marL="457200" indent="-285750" algn="just">
              <a:lnSpc>
                <a:spcPct val="125000"/>
              </a:lnSpc>
              <a:buFont typeface="Calibri"/>
              <a:buChar char="-"/>
            </a:pPr>
            <a:r>
              <a:rPr lang="fr-FR" dirty="0">
                <a:latin typeface="Ubuntu"/>
                <a:cs typeface="Segoe UI"/>
              </a:rPr>
              <a:t>Soutenir des projets locaux en zone rurale.</a:t>
            </a:r>
            <a:endParaRPr lang="fr-FR" dirty="0">
              <a:latin typeface="Ubuntu"/>
            </a:endParaRPr>
          </a:p>
          <a:p>
            <a:pPr marL="457200" indent="-285750" algn="just">
              <a:lnSpc>
                <a:spcPct val="125000"/>
              </a:lnSpc>
              <a:buFont typeface="Calibri"/>
              <a:buChar char="-"/>
            </a:pPr>
            <a:r>
              <a:rPr lang="fr-FR" dirty="0">
                <a:latin typeface="Ubuntu"/>
                <a:cs typeface="Segoe UI"/>
              </a:rPr>
              <a:t>Encourager la mise en œuvre de stratégies originales et intégrées de développement durable.</a:t>
            </a:r>
            <a:endParaRPr lang="fr-FR" dirty="0">
              <a:latin typeface="Ubuntu"/>
            </a:endParaRPr>
          </a:p>
          <a:p>
            <a:pPr marL="457200" indent="-285750" algn="just">
              <a:lnSpc>
                <a:spcPct val="125000"/>
              </a:lnSpc>
              <a:buFont typeface="Calibri"/>
              <a:buChar char="-"/>
            </a:pPr>
            <a:r>
              <a:rPr lang="fr-FR" dirty="0">
                <a:latin typeface="Ubuntu"/>
                <a:cs typeface="Segoe UI"/>
              </a:rPr>
              <a:t>D'expérimenter de nouvelles formes de développement.</a:t>
            </a:r>
            <a:endParaRPr lang="fr-FR" dirty="0">
              <a:latin typeface="Ubuntu"/>
            </a:endParaRPr>
          </a:p>
          <a:p>
            <a:pPr algn="just">
              <a:lnSpc>
                <a:spcPct val="125000"/>
              </a:lnSpc>
            </a:pPr>
            <a:endParaRPr lang="fr-FR" dirty="0">
              <a:latin typeface="Ubuntu"/>
              <a:cs typeface="Segoe UI"/>
            </a:endParaRPr>
          </a:p>
          <a:p>
            <a:pPr algn="just">
              <a:lnSpc>
                <a:spcPct val="125000"/>
              </a:lnSpc>
            </a:pPr>
            <a:r>
              <a:rPr lang="fr-FR" dirty="0">
                <a:latin typeface="Ubuntu"/>
                <a:cs typeface="Segoe UI"/>
              </a:rPr>
              <a:t>Pour la période de </a:t>
            </a:r>
            <a:r>
              <a:rPr lang="fr-FR" b="1" dirty="0">
                <a:latin typeface="Ubuntu"/>
                <a:cs typeface="Segoe UI"/>
              </a:rPr>
              <a:t>2023 à 2027</a:t>
            </a:r>
            <a:r>
              <a:rPr lang="fr-FR" dirty="0">
                <a:latin typeface="Ubuntu"/>
                <a:cs typeface="Segoe UI"/>
              </a:rPr>
              <a:t>, le </a:t>
            </a:r>
            <a:r>
              <a:rPr lang="fr-FR" b="1" dirty="0">
                <a:latin typeface="Ubuntu"/>
                <a:cs typeface="Segoe UI"/>
              </a:rPr>
              <a:t>PNR Volcans d’Auvergne, le PNR Livradois-Forez, le PETR du Grand Clermont, le SMAD des Combrailles, Agglo Pays d’Issoire ainsi que la Communauté de communes Plaine Limagne </a:t>
            </a:r>
            <a:r>
              <a:rPr lang="fr-FR" dirty="0">
                <a:latin typeface="Ubuntu"/>
                <a:cs typeface="Segoe UI"/>
              </a:rPr>
              <a:t>ont porté une candidature commune auprès de la Région Auvergne Rhône-Alpes (en tant qu’autorité de gestion des fond européens), et ont obtenu une enveloppe de </a:t>
            </a:r>
            <a:r>
              <a:rPr lang="fr-FR" b="1" dirty="0">
                <a:solidFill>
                  <a:srgbClr val="FF0000"/>
                </a:solidFill>
                <a:latin typeface="Ubuntu"/>
                <a:cs typeface="Segoe UI"/>
              </a:rPr>
              <a:t>14 millions d’euros</a:t>
            </a:r>
            <a:r>
              <a:rPr lang="fr-FR" dirty="0">
                <a:latin typeface="Ubuntu"/>
                <a:cs typeface="Segoe UI"/>
              </a:rPr>
              <a:t> pour soutenir des projets innovants de développement rural. </a:t>
            </a:r>
            <a:endParaRPr lang="fr-FR">
              <a:latin typeface="Ubuntu"/>
            </a:endParaRPr>
          </a:p>
          <a:p>
            <a:pPr algn="just">
              <a:lnSpc>
                <a:spcPct val="125000"/>
              </a:lnSpc>
            </a:pPr>
            <a:endParaRPr lang="fr-FR" dirty="0">
              <a:latin typeface="Ubuntu"/>
              <a:cs typeface="Segoe UI"/>
            </a:endParaRPr>
          </a:p>
          <a:p>
            <a:pPr algn="just">
              <a:lnSpc>
                <a:spcPct val="125000"/>
              </a:lnSpc>
            </a:pPr>
            <a:r>
              <a:rPr lang="fr-FR" dirty="0">
                <a:latin typeface="Ubuntu"/>
                <a:cs typeface="Segoe UI"/>
              </a:rPr>
              <a:t>Depuis 2023, le programme LEADER est ainsi déployé à </a:t>
            </a:r>
            <a:r>
              <a:rPr lang="fr-FR" b="1" dirty="0">
                <a:latin typeface="Ubuntu"/>
                <a:cs typeface="Segoe UI"/>
              </a:rPr>
              <a:t>l’échelle du département du Puy-de-Dôme.</a:t>
            </a:r>
            <a:endParaRPr lang="fr-FR" dirty="0">
              <a:latin typeface="Ubuntu"/>
              <a:cs typeface="Segoe UI"/>
            </a:endParaRPr>
          </a:p>
        </p:txBody>
      </p:sp>
    </p:spTree>
    <p:extLst>
      <p:ext uri="{BB962C8B-B14F-4D97-AF65-F5344CB8AC3E}">
        <p14:creationId xmlns:p14="http://schemas.microsoft.com/office/powerpoint/2010/main" val="2448078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4" name="Rectangle 3"/>
          <p:cNvSpPr/>
          <p:nvPr/>
        </p:nvSpPr>
        <p:spPr>
          <a:xfrm>
            <a:off x="147461" y="1136744"/>
            <a:ext cx="4572000" cy="30008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dirty="0">
                <a:solidFill>
                  <a:srgbClr val="FFAB40"/>
                </a:solidFill>
                <a:latin typeface="Ubuntu"/>
              </a:rPr>
              <a:t>Conditions d'éligibilité</a:t>
            </a:r>
          </a:p>
        </p:txBody>
      </p:sp>
      <p:sp>
        <p:nvSpPr>
          <p:cNvPr id="6" name="Rectangle 5"/>
          <p:cNvSpPr/>
          <p:nvPr/>
        </p:nvSpPr>
        <p:spPr>
          <a:xfrm>
            <a:off x="212160" y="1516275"/>
            <a:ext cx="8721790" cy="3083216"/>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171450" indent="-171450">
              <a:lnSpc>
                <a:spcPct val="200000"/>
              </a:lnSpc>
              <a:buChar char="•"/>
            </a:pPr>
            <a:r>
              <a:rPr lang="fr-FR" sz="1100" dirty="0">
                <a:solidFill>
                  <a:schemeClr val="tx1"/>
                </a:solidFill>
                <a:latin typeface="Ubuntu"/>
                <a:ea typeface="Ubuntu"/>
                <a:sym typeface="Ubuntu"/>
              </a:rPr>
              <a:t>Le porteur de projet doit démontrer que le projet déploie ses actions sur un périmètre d’au moins 2 intercommunalités (tout ou partie) ou d’au moins 80 communes.</a:t>
            </a:r>
            <a:endParaRPr lang="en-US" sz="1100">
              <a:solidFill>
                <a:schemeClr val="tx1"/>
              </a:solidFill>
              <a:latin typeface="Ubuntu"/>
              <a:ea typeface="Ubuntu"/>
            </a:endParaRPr>
          </a:p>
          <a:p>
            <a:pPr marL="171450" indent="-171450">
              <a:lnSpc>
                <a:spcPct val="200000"/>
              </a:lnSpc>
              <a:buChar char="•"/>
            </a:pPr>
            <a:r>
              <a:rPr lang="fr-FR" sz="1100" dirty="0">
                <a:solidFill>
                  <a:schemeClr val="tx1"/>
                </a:solidFill>
                <a:latin typeface="Ubuntu"/>
                <a:ea typeface="Ubuntu"/>
                <a:sym typeface="Ubuntu"/>
              </a:rPr>
              <a:t>Les projets dont la localisation se situe dans une commune de 10 000 habitants ou plus sont éligibles à condition qu’ils bénéficient à la zone rurale (territoire du GAL hors commune de plus de 10 000 hab.)</a:t>
            </a:r>
            <a:endParaRPr lang="en-US" sz="1100">
              <a:solidFill>
                <a:schemeClr val="tx1"/>
              </a:solidFill>
              <a:latin typeface="Ubuntu"/>
              <a:ea typeface="Ubuntu"/>
            </a:endParaRPr>
          </a:p>
          <a:p>
            <a:pPr marL="171450" indent="-171450">
              <a:lnSpc>
                <a:spcPct val="200000"/>
              </a:lnSpc>
              <a:buChar char="•"/>
            </a:pPr>
            <a:r>
              <a:rPr lang="fr-FR" sz="1100" dirty="0">
                <a:solidFill>
                  <a:schemeClr val="tx1"/>
                </a:solidFill>
                <a:latin typeface="Ubuntu"/>
                <a:ea typeface="Ubuntu"/>
                <a:sym typeface="Ubuntu"/>
              </a:rPr>
              <a:t>La localisation du projet sur un itinéraire de randonnée douce identifié devra proposer au moins 2 nuits et 3 jours de randonnée</a:t>
            </a:r>
            <a:endParaRPr lang="en-US" sz="1100" dirty="0">
              <a:solidFill>
                <a:schemeClr val="tx1"/>
              </a:solidFill>
              <a:latin typeface="Ubuntu"/>
              <a:ea typeface="Ubuntu"/>
            </a:endParaRPr>
          </a:p>
          <a:p>
            <a:pPr marL="171450" indent="-171450">
              <a:lnSpc>
                <a:spcPct val="200000"/>
              </a:lnSpc>
              <a:buChar char="•"/>
            </a:pPr>
            <a:r>
              <a:rPr lang="fr-FR" sz="1100" dirty="0">
                <a:solidFill>
                  <a:schemeClr val="tx1"/>
                </a:solidFill>
                <a:latin typeface="Ubuntu"/>
                <a:ea typeface="Ubuntu"/>
                <a:sym typeface="Ubuntu"/>
              </a:rPr>
              <a:t>Pour les actions d’animation d’itinéraires existants, le porteur de projet devra prévoir un plan d’entretien pluriannuel de l’itinéraire, de la signalétique, et des services proposés.</a:t>
            </a:r>
            <a:endParaRPr lang="en-US" sz="1100" dirty="0">
              <a:solidFill>
                <a:schemeClr val="tx1"/>
              </a:solidFill>
              <a:latin typeface="Ubuntu"/>
              <a:ea typeface="Ubuntu"/>
            </a:endParaRPr>
          </a:p>
          <a:p>
            <a:pPr marL="171450" indent="-171450">
              <a:lnSpc>
                <a:spcPct val="200000"/>
              </a:lnSpc>
              <a:buChar char="•"/>
            </a:pPr>
            <a:r>
              <a:rPr lang="fr-FR" sz="1100" dirty="0">
                <a:solidFill>
                  <a:schemeClr val="tx1"/>
                </a:solidFill>
                <a:latin typeface="Ubuntu"/>
                <a:ea typeface="Ubuntu"/>
                <a:sym typeface="Ubuntu"/>
              </a:rPr>
              <a:t>Pour les projets en lien avec l'installation de services sur l’itinérance, ces derniers devront se situer dans un rayon de 5km autour de l’itinéraire établi.</a:t>
            </a:r>
            <a:endParaRPr lang="en-US" sz="1100">
              <a:solidFill>
                <a:schemeClr val="tx1"/>
              </a:solidFill>
              <a:latin typeface="Ubuntu"/>
              <a:ea typeface="Ubuntu"/>
            </a:endParaRPr>
          </a:p>
        </p:txBody>
      </p:sp>
      <p:sp>
        <p:nvSpPr>
          <p:cNvPr id="2" name="Rectangle 1">
            <a:extLst>
              <a:ext uri="{FF2B5EF4-FFF2-40B4-BE49-F238E27FC236}">
                <a16:creationId xmlns:a16="http://schemas.microsoft.com/office/drawing/2014/main" id="{61669C13-9460-1384-2264-C206916DF78E}"/>
              </a:ext>
            </a:extLst>
          </p:cNvPr>
          <p:cNvSpPr/>
          <p:nvPr/>
        </p:nvSpPr>
        <p:spPr>
          <a:xfrm>
            <a:off x="145435" y="63230"/>
            <a:ext cx="8537806" cy="866135"/>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defRPr/>
            </a:pPr>
            <a:r>
              <a:rPr lang="fr-FR" sz="1800" b="1" dirty="0">
                <a:solidFill>
                  <a:schemeClr val="accent4"/>
                </a:solidFill>
                <a:latin typeface="Ubuntu"/>
                <a:ea typeface="Ubuntu"/>
                <a:cs typeface="Ubuntu"/>
                <a:sym typeface="Ubuntu"/>
              </a:rPr>
              <a:t>TOURISME24 : "</a:t>
            </a:r>
            <a:r>
              <a:rPr lang="fr-FR" sz="1800" b="1" dirty="0">
                <a:solidFill>
                  <a:schemeClr val="accent4"/>
                </a:solidFill>
                <a:latin typeface="Ubuntu"/>
                <a:ea typeface="Ubuntu"/>
                <a:sym typeface="Ubuntu"/>
              </a:rPr>
              <a:t>Inventer le tourisme de demain, durable et accessible valorisant les savoir-faire et les patrimoines </a:t>
            </a:r>
            <a:r>
              <a:rPr lang="fr-FR" sz="1800" b="1" dirty="0">
                <a:solidFill>
                  <a:schemeClr val="accent4"/>
                </a:solidFill>
                <a:latin typeface="Ubuntu"/>
                <a:ea typeface="Ubuntu"/>
                <a:cs typeface="Ubuntu"/>
                <a:sym typeface="Ubuntu"/>
              </a:rPr>
              <a:t>"</a:t>
            </a:r>
            <a:endParaRPr lang="fr-FR" sz="1800" b="1" dirty="0">
              <a:solidFill>
                <a:schemeClr val="accent4"/>
              </a:solidFill>
              <a:latin typeface="Ubuntu"/>
              <a:ea typeface="Ubuntu"/>
              <a:cs typeface="Ubuntu"/>
            </a:endParaRPr>
          </a:p>
        </p:txBody>
      </p:sp>
    </p:spTree>
    <p:extLst>
      <p:ext uri="{BB962C8B-B14F-4D97-AF65-F5344CB8AC3E}">
        <p14:creationId xmlns:p14="http://schemas.microsoft.com/office/powerpoint/2010/main" val="1550346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4" name="Rectangle 3"/>
          <p:cNvSpPr/>
          <p:nvPr/>
        </p:nvSpPr>
        <p:spPr>
          <a:xfrm>
            <a:off x="147461" y="1223008"/>
            <a:ext cx="4572000" cy="30008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dirty="0">
                <a:solidFill>
                  <a:srgbClr val="FFAB40"/>
                </a:solidFill>
                <a:latin typeface="Ubuntu"/>
              </a:rPr>
              <a:t>Types d'opérations éligibles</a:t>
            </a:r>
          </a:p>
        </p:txBody>
      </p:sp>
      <p:sp>
        <p:nvSpPr>
          <p:cNvPr id="6" name="Rectangle 5"/>
          <p:cNvSpPr/>
          <p:nvPr/>
        </p:nvSpPr>
        <p:spPr>
          <a:xfrm>
            <a:off x="212160" y="1527058"/>
            <a:ext cx="8721790" cy="274761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just">
              <a:lnSpc>
                <a:spcPct val="200000"/>
              </a:lnSpc>
            </a:pPr>
            <a:r>
              <a:rPr lang="fr-FR" sz="1100" b="1" dirty="0">
                <a:solidFill>
                  <a:schemeClr val="tx1"/>
                </a:solidFill>
                <a:latin typeface="Ubuntu"/>
                <a:ea typeface="Ubuntu"/>
                <a:cs typeface="Ubuntu"/>
                <a:sym typeface="Ubuntu"/>
              </a:rPr>
              <a:t>TO 3 : </a:t>
            </a:r>
            <a:r>
              <a:rPr lang="fr-FR" sz="1100" b="1" dirty="0">
                <a:solidFill>
                  <a:schemeClr val="tx1"/>
                </a:solidFill>
                <a:latin typeface="Ubuntu"/>
                <a:ea typeface="Ubuntu"/>
                <a:sym typeface="Ubuntu"/>
              </a:rPr>
              <a:t>Accompagner des réflexions de fonds sur les transitions énergétiques, écologiques et liées au changement climatique (enneigement, baignade, transports…), aux questions de sur-fréquentation, diffuser la fréquentation sur les ailes de saison…</a:t>
            </a:r>
            <a:endParaRPr lang="fr-FR" sz="1100" dirty="0">
              <a:solidFill>
                <a:schemeClr val="tx1"/>
              </a:solidFill>
              <a:latin typeface="Ubuntu"/>
              <a:ea typeface="Ubuntu"/>
            </a:endParaRPr>
          </a:p>
          <a:p>
            <a:pPr marL="285750" indent="-285750" algn="just">
              <a:lnSpc>
                <a:spcPct val="200000"/>
              </a:lnSpc>
              <a:buFont typeface="Noto Sans Symbols,Sans-Serif"/>
              <a:buChar char="•"/>
            </a:pPr>
            <a:r>
              <a:rPr lang="fr-FR" sz="1100" dirty="0">
                <a:solidFill>
                  <a:schemeClr val="tx1"/>
                </a:solidFill>
                <a:latin typeface="Ubuntu"/>
                <a:ea typeface="Ubuntu"/>
                <a:sym typeface="Ubuntu"/>
              </a:rPr>
              <a:t>Études, expertises, actions d’animation visant à concevoir des hébergements touristiques écologiques, innovants, accessibles et faisant l’objet d’une intégration paysagère et architecturale.</a:t>
            </a:r>
            <a:endParaRPr lang="fr-FR" sz="1100" dirty="0">
              <a:solidFill>
                <a:schemeClr val="tx1"/>
              </a:solidFill>
              <a:latin typeface="Ubuntu"/>
              <a:ea typeface="Ubuntu"/>
            </a:endParaRPr>
          </a:p>
          <a:p>
            <a:pPr marL="285750" indent="-285750" algn="just">
              <a:lnSpc>
                <a:spcPct val="200000"/>
              </a:lnSpc>
              <a:buFont typeface="Noto Sans Symbols,Sans-Serif"/>
              <a:buChar char="•"/>
            </a:pPr>
            <a:r>
              <a:rPr lang="fr-FR" sz="1100" dirty="0">
                <a:solidFill>
                  <a:schemeClr val="tx1"/>
                </a:solidFill>
                <a:latin typeface="Ubuntu"/>
                <a:ea typeface="Ubuntu"/>
                <a:sym typeface="Ubuntu"/>
              </a:rPr>
              <a:t>Etudes visant la réalisation de diagnostics et de schémas d'adaptation de l’offre touristique </a:t>
            </a:r>
            <a:endParaRPr lang="fr-FR" sz="1100" dirty="0">
              <a:solidFill>
                <a:schemeClr val="tx1"/>
              </a:solidFill>
              <a:latin typeface="Ubuntu"/>
              <a:ea typeface="Ubuntu"/>
            </a:endParaRPr>
          </a:p>
          <a:p>
            <a:pPr marL="285750" indent="-285750" algn="just">
              <a:lnSpc>
                <a:spcPct val="200000"/>
              </a:lnSpc>
              <a:buFont typeface="Noto Sans Symbols,Sans-Serif"/>
              <a:buChar char="•"/>
            </a:pPr>
            <a:r>
              <a:rPr lang="fr-FR" sz="1100" dirty="0">
                <a:solidFill>
                  <a:schemeClr val="tx1"/>
                </a:solidFill>
                <a:latin typeface="Ubuntu"/>
                <a:ea typeface="Ubuntu"/>
                <a:sym typeface="Ubuntu"/>
              </a:rPr>
              <a:t>Actions d’animation, de formation et d’information auprès des acteurs du tourisme afin de les accompagner aux changements, tels que la réduction des consommations d’eau ou d’énergie, la réduction des émissions de carbone…</a:t>
            </a:r>
            <a:endParaRPr lang="fr-FR" sz="1100" dirty="0">
              <a:solidFill>
                <a:schemeClr val="tx1"/>
              </a:solidFill>
              <a:latin typeface="Ubuntu"/>
              <a:ea typeface="Ubuntu"/>
            </a:endParaRPr>
          </a:p>
          <a:p>
            <a:pPr marL="285750" indent="-285750" algn="just">
              <a:lnSpc>
                <a:spcPct val="200000"/>
              </a:lnSpc>
              <a:buFont typeface="Noto Sans Symbols,Sans-Serif"/>
              <a:buChar char="•"/>
            </a:pPr>
            <a:r>
              <a:rPr lang="fr-FR" sz="1100" dirty="0">
                <a:solidFill>
                  <a:schemeClr val="tx1"/>
                </a:solidFill>
                <a:latin typeface="Ubuntu"/>
                <a:ea typeface="Ubuntu"/>
                <a:sym typeface="Ubuntu"/>
              </a:rPr>
              <a:t>Projets de recherche et de thèses.</a:t>
            </a:r>
            <a:endParaRPr lang="fr-FR" sz="1100" dirty="0">
              <a:solidFill>
                <a:schemeClr val="tx1"/>
              </a:solidFill>
            </a:endParaRPr>
          </a:p>
        </p:txBody>
      </p:sp>
      <p:sp>
        <p:nvSpPr>
          <p:cNvPr id="2" name="Rectangle 1">
            <a:extLst>
              <a:ext uri="{FF2B5EF4-FFF2-40B4-BE49-F238E27FC236}">
                <a16:creationId xmlns:a16="http://schemas.microsoft.com/office/drawing/2014/main" id="{61669C13-9460-1384-2264-C206916DF78E}"/>
              </a:ext>
            </a:extLst>
          </p:cNvPr>
          <p:cNvSpPr/>
          <p:nvPr/>
        </p:nvSpPr>
        <p:spPr>
          <a:xfrm>
            <a:off x="145435" y="138711"/>
            <a:ext cx="8537806" cy="866135"/>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defRPr/>
            </a:pPr>
            <a:r>
              <a:rPr lang="fr-FR" sz="1800" b="1" dirty="0">
                <a:solidFill>
                  <a:schemeClr val="accent4"/>
                </a:solidFill>
                <a:latin typeface="Ubuntu"/>
                <a:ea typeface="Ubuntu"/>
                <a:cs typeface="Ubuntu"/>
                <a:sym typeface="Ubuntu"/>
              </a:rPr>
              <a:t>TOURISME24 : "</a:t>
            </a:r>
            <a:r>
              <a:rPr lang="fr-FR" sz="1800" b="1" dirty="0">
                <a:solidFill>
                  <a:schemeClr val="accent4"/>
                </a:solidFill>
                <a:latin typeface="Ubuntu"/>
                <a:ea typeface="Ubuntu"/>
                <a:sym typeface="Ubuntu"/>
              </a:rPr>
              <a:t>Inventer le tourisme de demain, durable et accessible valorisant les savoir-faire et les patrimoines </a:t>
            </a:r>
            <a:r>
              <a:rPr lang="fr-FR" sz="1800" b="1" dirty="0">
                <a:solidFill>
                  <a:schemeClr val="accent4"/>
                </a:solidFill>
                <a:latin typeface="Ubuntu"/>
                <a:ea typeface="Ubuntu"/>
                <a:cs typeface="Ubuntu"/>
                <a:sym typeface="Ubuntu"/>
              </a:rPr>
              <a:t>"</a:t>
            </a:r>
            <a:endParaRPr lang="fr-FR" sz="1800" b="1" dirty="0">
              <a:solidFill>
                <a:schemeClr val="accent4"/>
              </a:solidFill>
              <a:latin typeface="Ubuntu"/>
              <a:ea typeface="Ubuntu"/>
              <a:cs typeface="Ubuntu"/>
            </a:endParaRPr>
          </a:p>
        </p:txBody>
      </p:sp>
    </p:spTree>
    <p:extLst>
      <p:ext uri="{BB962C8B-B14F-4D97-AF65-F5344CB8AC3E}">
        <p14:creationId xmlns:p14="http://schemas.microsoft.com/office/powerpoint/2010/main" val="2773166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4" name="Rectangle 3"/>
          <p:cNvSpPr/>
          <p:nvPr/>
        </p:nvSpPr>
        <p:spPr>
          <a:xfrm>
            <a:off x="147461" y="1136744"/>
            <a:ext cx="4572000" cy="30008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dirty="0">
                <a:solidFill>
                  <a:srgbClr val="FFAB40"/>
                </a:solidFill>
                <a:latin typeface="Ubuntu"/>
              </a:rPr>
              <a:t>Conditions d'éligibilité</a:t>
            </a:r>
          </a:p>
        </p:txBody>
      </p:sp>
      <p:sp>
        <p:nvSpPr>
          <p:cNvPr id="6" name="Rectangle 5"/>
          <p:cNvSpPr/>
          <p:nvPr/>
        </p:nvSpPr>
        <p:spPr>
          <a:xfrm>
            <a:off x="212160" y="1516275"/>
            <a:ext cx="8721790" cy="1390445"/>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171450" indent="-171450">
              <a:lnSpc>
                <a:spcPct val="200000"/>
              </a:lnSpc>
              <a:buChar char="•"/>
            </a:pPr>
            <a:r>
              <a:rPr lang="fr-FR" sz="1100" dirty="0">
                <a:solidFill>
                  <a:schemeClr val="tx1"/>
                </a:solidFill>
                <a:latin typeface="Ubuntu"/>
                <a:ea typeface="Ubuntu"/>
                <a:sym typeface="Ubuntu"/>
              </a:rPr>
              <a:t>Le porteur de projet doit démontrer que le projet déploie ses actions sur un périmètre d’au moins 2 intercommunalités (tout ou partie) ou d’au moins 80 communes.</a:t>
            </a:r>
            <a:endParaRPr lang="en-US" sz="1100">
              <a:solidFill>
                <a:schemeClr val="tx1"/>
              </a:solidFill>
              <a:latin typeface="Ubuntu"/>
              <a:ea typeface="Ubuntu"/>
            </a:endParaRPr>
          </a:p>
          <a:p>
            <a:pPr marL="171450" indent="-171450">
              <a:lnSpc>
                <a:spcPct val="200000"/>
              </a:lnSpc>
              <a:buChar char="•"/>
            </a:pPr>
            <a:r>
              <a:rPr lang="fr-FR" sz="1100" dirty="0">
                <a:solidFill>
                  <a:schemeClr val="tx1"/>
                </a:solidFill>
                <a:latin typeface="Ubuntu"/>
                <a:ea typeface="Ubuntu"/>
                <a:sym typeface="Ubuntu"/>
              </a:rPr>
              <a:t>Les projets dont la localisation se situe dans une commune de 10 000 habitants ou plus sont éligibles à condition qu’ils bénéficient à la zone rurale (territoire du GAL hors commune de plus de 10 000 hab.)</a:t>
            </a:r>
            <a:endParaRPr lang="en-US" sz="1100">
              <a:solidFill>
                <a:schemeClr val="tx1"/>
              </a:solidFill>
              <a:latin typeface="Ubuntu"/>
              <a:ea typeface="Ubuntu"/>
            </a:endParaRPr>
          </a:p>
        </p:txBody>
      </p:sp>
      <p:sp>
        <p:nvSpPr>
          <p:cNvPr id="2" name="Rectangle 1">
            <a:extLst>
              <a:ext uri="{FF2B5EF4-FFF2-40B4-BE49-F238E27FC236}">
                <a16:creationId xmlns:a16="http://schemas.microsoft.com/office/drawing/2014/main" id="{61669C13-9460-1384-2264-C206916DF78E}"/>
              </a:ext>
            </a:extLst>
          </p:cNvPr>
          <p:cNvSpPr/>
          <p:nvPr/>
        </p:nvSpPr>
        <p:spPr>
          <a:xfrm>
            <a:off x="145435" y="63230"/>
            <a:ext cx="8537806" cy="866135"/>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defRPr/>
            </a:pPr>
            <a:r>
              <a:rPr lang="fr-FR" sz="1800" b="1" dirty="0">
                <a:solidFill>
                  <a:schemeClr val="accent4"/>
                </a:solidFill>
                <a:latin typeface="Ubuntu"/>
                <a:ea typeface="Ubuntu"/>
                <a:cs typeface="Ubuntu"/>
                <a:sym typeface="Ubuntu"/>
              </a:rPr>
              <a:t>TOURISME24 : "</a:t>
            </a:r>
            <a:r>
              <a:rPr lang="fr-FR" sz="1800" b="1" dirty="0">
                <a:solidFill>
                  <a:schemeClr val="accent4"/>
                </a:solidFill>
                <a:latin typeface="Ubuntu"/>
                <a:ea typeface="Ubuntu"/>
                <a:sym typeface="Ubuntu"/>
              </a:rPr>
              <a:t>Inventer le tourisme de demain, durable et accessible valorisant les savoir-faire et les patrimoines </a:t>
            </a:r>
            <a:r>
              <a:rPr lang="fr-FR" sz="1800" b="1" dirty="0">
                <a:solidFill>
                  <a:schemeClr val="accent4"/>
                </a:solidFill>
                <a:latin typeface="Ubuntu"/>
                <a:ea typeface="Ubuntu"/>
                <a:cs typeface="Ubuntu"/>
                <a:sym typeface="Ubuntu"/>
              </a:rPr>
              <a:t>"</a:t>
            </a:r>
            <a:endParaRPr lang="fr-FR" sz="1800" b="1" dirty="0">
              <a:solidFill>
                <a:schemeClr val="accent4"/>
              </a:solidFill>
              <a:latin typeface="Ubuntu"/>
              <a:ea typeface="Ubuntu"/>
              <a:cs typeface="Ubuntu"/>
            </a:endParaRPr>
          </a:p>
        </p:txBody>
      </p:sp>
    </p:spTree>
    <p:extLst>
      <p:ext uri="{BB962C8B-B14F-4D97-AF65-F5344CB8AC3E}">
        <p14:creationId xmlns:p14="http://schemas.microsoft.com/office/powerpoint/2010/main" val="3677653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7" name="Rectangle 6"/>
          <p:cNvSpPr/>
          <p:nvPr/>
        </p:nvSpPr>
        <p:spPr>
          <a:xfrm>
            <a:off x="149485" y="1283561"/>
            <a:ext cx="4265675" cy="30008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dirty="0">
                <a:solidFill>
                  <a:srgbClr val="FFAB40"/>
                </a:solidFill>
                <a:latin typeface="Ubuntu"/>
                <a:sym typeface="Ubuntu"/>
              </a:rPr>
              <a:t>Types de dépenses éligibles</a:t>
            </a:r>
            <a:endParaRPr lang="fr-FR" sz="1350" u="sng" dirty="0">
              <a:solidFill>
                <a:srgbClr val="FFAB40"/>
              </a:solidFill>
            </a:endParaRPr>
          </a:p>
        </p:txBody>
      </p:sp>
      <p:sp>
        <p:nvSpPr>
          <p:cNvPr id="9" name="Rectangle 8"/>
          <p:cNvSpPr/>
          <p:nvPr/>
        </p:nvSpPr>
        <p:spPr>
          <a:xfrm>
            <a:off x="3278" y="1733465"/>
            <a:ext cx="8854971" cy="2406108"/>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457200" indent="-304800">
              <a:lnSpc>
                <a:spcPct val="200000"/>
              </a:lnSpc>
              <a:buSzPts val="1200"/>
              <a:buFont typeface="Ubuntu,Sans-Serif"/>
              <a:buChar char="-"/>
            </a:pPr>
            <a:r>
              <a:rPr lang="fr-FR" sz="1100" dirty="0">
                <a:latin typeface="Ubuntu"/>
                <a:ea typeface="Ubuntu"/>
                <a:sym typeface="Ubuntu"/>
              </a:rPr>
              <a:t>Prestations d’étude, de conseil, d’expertise, d’animation, de communication et de formation </a:t>
            </a:r>
            <a:endParaRPr lang="en-US" sz="1100" dirty="0">
              <a:latin typeface="Ubuntu"/>
              <a:ea typeface="Ubuntu"/>
            </a:endParaRPr>
          </a:p>
          <a:p>
            <a:pPr marL="457200" indent="-304800">
              <a:lnSpc>
                <a:spcPct val="200000"/>
              </a:lnSpc>
              <a:buSzPts val="1200"/>
              <a:buFont typeface="Ubuntu,Sans-Serif"/>
              <a:buChar char="-"/>
            </a:pPr>
            <a:r>
              <a:rPr lang="fr-FR" sz="1100" dirty="0">
                <a:latin typeface="Ubuntu"/>
                <a:ea typeface="Ubuntu"/>
                <a:sym typeface="Ubuntu"/>
              </a:rPr>
              <a:t>Équipements spécifiques et dédiés : logiciels, applications et supports immatériels numériques, petits matériels à vocation pédagogique, supports de formation</a:t>
            </a:r>
            <a:endParaRPr lang="en-US" sz="1100" dirty="0">
              <a:latin typeface="Ubuntu"/>
              <a:ea typeface="Ubuntu"/>
            </a:endParaRPr>
          </a:p>
          <a:p>
            <a:pPr marL="457200" indent="-304800">
              <a:lnSpc>
                <a:spcPct val="200000"/>
              </a:lnSpc>
              <a:buSzPts val="1200"/>
              <a:buFont typeface="Ubuntu,Sans-Serif"/>
              <a:buChar char="-"/>
            </a:pPr>
            <a:r>
              <a:rPr lang="fr-FR" sz="1100" dirty="0">
                <a:latin typeface="Ubuntu"/>
                <a:ea typeface="Ubuntu"/>
              </a:rPr>
              <a:t>Matériels et équipements dédiés en lien direct avec l’opération et ne pouvant pas être utilisés dans un autre cadre (borne de recharge VAE, éco-compteurs)</a:t>
            </a:r>
            <a:endParaRPr lang="en-US" sz="1100" dirty="0">
              <a:latin typeface="Ubuntu"/>
              <a:ea typeface="Ubuntu"/>
            </a:endParaRPr>
          </a:p>
          <a:p>
            <a:pPr marL="457200" indent="-304800">
              <a:lnSpc>
                <a:spcPct val="200000"/>
              </a:lnSpc>
              <a:buSzPts val="1200"/>
              <a:buFont typeface="Ubuntu,Sans-Serif"/>
              <a:buChar char="-"/>
            </a:pPr>
            <a:r>
              <a:rPr lang="fr-FR" sz="1100" dirty="0">
                <a:solidFill>
                  <a:schemeClr val="accent4"/>
                </a:solidFill>
                <a:latin typeface="Ubuntu"/>
                <a:ea typeface="Ubuntu"/>
                <a:sym typeface="Ubuntu"/>
              </a:rPr>
              <a:t>Les </a:t>
            </a:r>
            <a:r>
              <a:rPr lang="fr-FR" sz="1100" dirty="0">
                <a:solidFill>
                  <a:schemeClr val="accent4"/>
                </a:solidFill>
                <a:latin typeface="Ubuntu"/>
                <a:ea typeface="Ubuntu"/>
                <a:cs typeface="Ubuntu"/>
                <a:sym typeface="Ubuntu"/>
              </a:rPr>
              <a:t>dépenses pour financer un temps de travail ou une animation (de type salaire) sont prises en charge sous forme de coût simplifié (OSC) avec un taux horaire fixé à </a:t>
            </a:r>
            <a:r>
              <a:rPr lang="fr-FR" sz="1100" b="1" dirty="0">
                <a:solidFill>
                  <a:schemeClr val="accent4"/>
                </a:solidFill>
                <a:latin typeface="Ubuntu"/>
                <a:ea typeface="Ubuntu"/>
                <a:cs typeface="Ubuntu"/>
                <a:sym typeface="Ubuntu"/>
              </a:rPr>
              <a:t>36,92€ l’heure.</a:t>
            </a:r>
            <a:endParaRPr lang="en-US" sz="1100" dirty="0">
              <a:solidFill>
                <a:schemeClr val="accent4"/>
              </a:solidFill>
              <a:latin typeface="Ubuntu"/>
              <a:ea typeface="Ubuntu"/>
              <a:cs typeface="Ubuntu"/>
            </a:endParaRPr>
          </a:p>
        </p:txBody>
      </p:sp>
      <p:sp>
        <p:nvSpPr>
          <p:cNvPr id="3" name="Rectangle 2">
            <a:extLst>
              <a:ext uri="{FF2B5EF4-FFF2-40B4-BE49-F238E27FC236}">
                <a16:creationId xmlns:a16="http://schemas.microsoft.com/office/drawing/2014/main" id="{8F4B9212-F124-CEE2-657F-BDE4FE21A1ED}"/>
              </a:ext>
            </a:extLst>
          </p:cNvPr>
          <p:cNvSpPr/>
          <p:nvPr/>
        </p:nvSpPr>
        <p:spPr>
          <a:xfrm>
            <a:off x="145435" y="63230"/>
            <a:ext cx="8537806" cy="866135"/>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defRPr/>
            </a:pPr>
            <a:r>
              <a:rPr lang="fr-FR" sz="1800" b="1" dirty="0">
                <a:solidFill>
                  <a:schemeClr val="accent4"/>
                </a:solidFill>
                <a:latin typeface="Ubuntu"/>
                <a:ea typeface="Ubuntu"/>
                <a:cs typeface="Ubuntu"/>
                <a:sym typeface="Ubuntu"/>
              </a:rPr>
              <a:t>TOURISME24 : "</a:t>
            </a:r>
            <a:r>
              <a:rPr lang="fr-FR" sz="1800" b="1" dirty="0">
                <a:solidFill>
                  <a:schemeClr val="accent4"/>
                </a:solidFill>
                <a:latin typeface="Ubuntu"/>
                <a:ea typeface="Ubuntu"/>
                <a:sym typeface="Ubuntu"/>
              </a:rPr>
              <a:t>Inventer le tourisme de demain, durable et accessible valorisant les savoir-faire et les patrimoines </a:t>
            </a:r>
            <a:r>
              <a:rPr lang="fr-FR" sz="1800" b="1" dirty="0">
                <a:solidFill>
                  <a:schemeClr val="accent4"/>
                </a:solidFill>
                <a:latin typeface="Ubuntu"/>
                <a:ea typeface="Ubuntu"/>
                <a:cs typeface="Ubuntu"/>
                <a:sym typeface="Ubuntu"/>
              </a:rPr>
              <a:t>"</a:t>
            </a:r>
            <a:endParaRPr lang="fr-FR" sz="1800" b="1" dirty="0">
              <a:solidFill>
                <a:schemeClr val="accent4"/>
              </a:solidFill>
              <a:latin typeface="Ubuntu"/>
              <a:ea typeface="Ubuntu"/>
              <a:cs typeface="Ubuntu"/>
            </a:endParaRPr>
          </a:p>
        </p:txBody>
      </p:sp>
    </p:spTree>
    <p:extLst>
      <p:ext uri="{BB962C8B-B14F-4D97-AF65-F5344CB8AC3E}">
        <p14:creationId xmlns:p14="http://schemas.microsoft.com/office/powerpoint/2010/main" val="2608206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6" name="Rectangle 5"/>
          <p:cNvSpPr/>
          <p:nvPr/>
        </p:nvSpPr>
        <p:spPr>
          <a:xfrm>
            <a:off x="207604" y="1094940"/>
            <a:ext cx="2693286" cy="300082"/>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dirty="0">
                <a:solidFill>
                  <a:srgbClr val="FFAB40"/>
                </a:solidFill>
                <a:latin typeface="Ubuntu"/>
              </a:rPr>
              <a:t>Types d'opérations inéligibles</a:t>
            </a:r>
          </a:p>
        </p:txBody>
      </p:sp>
      <p:sp>
        <p:nvSpPr>
          <p:cNvPr id="3" name="Rectangle 2">
            <a:extLst>
              <a:ext uri="{FF2B5EF4-FFF2-40B4-BE49-F238E27FC236}">
                <a16:creationId xmlns:a16="http://schemas.microsoft.com/office/drawing/2014/main" id="{8F4B9212-F124-CEE2-657F-BDE4FE21A1ED}"/>
              </a:ext>
            </a:extLst>
          </p:cNvPr>
          <p:cNvSpPr/>
          <p:nvPr/>
        </p:nvSpPr>
        <p:spPr>
          <a:xfrm>
            <a:off x="145435" y="63230"/>
            <a:ext cx="8537806" cy="866135"/>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defRPr/>
            </a:pPr>
            <a:r>
              <a:rPr lang="fr-FR" sz="1800" b="1" dirty="0">
                <a:solidFill>
                  <a:schemeClr val="accent4"/>
                </a:solidFill>
                <a:latin typeface="Ubuntu"/>
                <a:ea typeface="Ubuntu"/>
                <a:cs typeface="Ubuntu"/>
                <a:sym typeface="Ubuntu"/>
              </a:rPr>
              <a:t>TOURISME24 : "</a:t>
            </a:r>
            <a:r>
              <a:rPr lang="fr-FR" sz="1800" b="1" dirty="0">
                <a:solidFill>
                  <a:schemeClr val="accent4"/>
                </a:solidFill>
                <a:latin typeface="Ubuntu"/>
                <a:ea typeface="Ubuntu"/>
                <a:sym typeface="Ubuntu"/>
              </a:rPr>
              <a:t>Inventer le tourisme de demain, durable et accessible valorisant les savoir-faire et les patrimoines </a:t>
            </a:r>
            <a:r>
              <a:rPr lang="fr-FR" sz="1800" b="1" dirty="0">
                <a:solidFill>
                  <a:schemeClr val="accent4"/>
                </a:solidFill>
                <a:latin typeface="Ubuntu"/>
                <a:ea typeface="Ubuntu"/>
                <a:cs typeface="Ubuntu"/>
                <a:sym typeface="Ubuntu"/>
              </a:rPr>
              <a:t>"</a:t>
            </a:r>
            <a:endParaRPr lang="fr-FR" sz="1800" b="1" dirty="0">
              <a:solidFill>
                <a:schemeClr val="accent4"/>
              </a:solidFill>
              <a:latin typeface="Ubuntu"/>
              <a:ea typeface="Ubuntu"/>
              <a:cs typeface="Ubuntu"/>
            </a:endParaRPr>
          </a:p>
        </p:txBody>
      </p:sp>
      <p:sp>
        <p:nvSpPr>
          <p:cNvPr id="4" name="ZoneTexte 3">
            <a:extLst>
              <a:ext uri="{FF2B5EF4-FFF2-40B4-BE49-F238E27FC236}">
                <a16:creationId xmlns:a16="http://schemas.microsoft.com/office/drawing/2014/main" id="{148D82C4-2845-4975-DCB8-FF32BBEBB1A9}"/>
              </a:ext>
            </a:extLst>
          </p:cNvPr>
          <p:cNvSpPr txBox="1"/>
          <p:nvPr/>
        </p:nvSpPr>
        <p:spPr>
          <a:xfrm>
            <a:off x="145699" y="1567138"/>
            <a:ext cx="8727775" cy="8960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spcBef>
                <a:spcPts val="600"/>
              </a:spcBef>
              <a:buFont typeface="Arial"/>
              <a:buChar char="•"/>
            </a:pPr>
            <a:r>
              <a:rPr lang="fr-FR" sz="1100" dirty="0">
                <a:latin typeface="Ubuntu"/>
              </a:rPr>
              <a:t>Les projets éligibles aux autres dispositifs FEADER régionaux de droit commun ou aux dispositifs européens FEDER/FSE. Se renseigner auprès du GAL.</a:t>
            </a:r>
            <a:endParaRPr lang="en-US" sz="1100">
              <a:latin typeface="Ubuntu"/>
            </a:endParaRPr>
          </a:p>
          <a:p>
            <a:pPr marL="285750" indent="-285750">
              <a:lnSpc>
                <a:spcPct val="150000"/>
              </a:lnSpc>
              <a:spcBef>
                <a:spcPts val="600"/>
              </a:spcBef>
              <a:buFont typeface="Arial"/>
              <a:buChar char="•"/>
            </a:pPr>
            <a:r>
              <a:rPr lang="fr-FR" sz="1100" dirty="0">
                <a:solidFill>
                  <a:schemeClr val="tx1"/>
                </a:solidFill>
                <a:latin typeface="Ubuntu"/>
              </a:rPr>
              <a:t>Les projets de développement d’actions et d’outils existants de promotion territoriale </a:t>
            </a:r>
          </a:p>
        </p:txBody>
      </p:sp>
      <p:sp>
        <p:nvSpPr>
          <p:cNvPr id="10" name="Rectangle 9">
            <a:extLst>
              <a:ext uri="{FF2B5EF4-FFF2-40B4-BE49-F238E27FC236}">
                <a16:creationId xmlns:a16="http://schemas.microsoft.com/office/drawing/2014/main" id="{5F5BC453-79EE-D647-78AA-57CA700C8D31}"/>
              </a:ext>
            </a:extLst>
          </p:cNvPr>
          <p:cNvSpPr/>
          <p:nvPr/>
        </p:nvSpPr>
        <p:spPr>
          <a:xfrm>
            <a:off x="295192" y="3227030"/>
            <a:ext cx="8714792" cy="1076000"/>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342900" lvl="0" indent="-228600">
              <a:lnSpc>
                <a:spcPct val="150000"/>
              </a:lnSpc>
              <a:buSzPts val="1200"/>
              <a:buFont typeface="Ubuntu"/>
              <a:buChar char="-"/>
            </a:pPr>
            <a:r>
              <a:rPr lang="fr-FR" sz="1100" dirty="0">
                <a:latin typeface="Ubuntu"/>
                <a:ea typeface="Ubuntu"/>
                <a:cs typeface="Ubuntu"/>
                <a:sym typeface="Ubuntu"/>
              </a:rPr>
              <a:t>Les bénéficiaires définis comme inéligibles dans le document « Les règles communes à toutes les aides FEADER ».</a:t>
            </a:r>
            <a:endParaRPr lang="fr-FR" sz="1100"/>
          </a:p>
          <a:p>
            <a:pPr marL="342900" lvl="0" indent="-228600">
              <a:lnSpc>
                <a:spcPct val="150000"/>
              </a:lnSpc>
              <a:buSzPts val="1200"/>
              <a:buFont typeface="Ubuntu"/>
              <a:buChar char="-"/>
            </a:pPr>
            <a:r>
              <a:rPr lang="fr-FR" sz="1100" dirty="0">
                <a:latin typeface="Ubuntu"/>
                <a:ea typeface="Ubuntu"/>
                <a:cs typeface="Ubuntu"/>
                <a:sym typeface="Ubuntu"/>
              </a:rPr>
              <a:t>Les indivisions</a:t>
            </a:r>
            <a:endParaRPr lang="fr-FR" sz="1100"/>
          </a:p>
          <a:p>
            <a:pPr marL="342900" indent="-228600">
              <a:lnSpc>
                <a:spcPct val="150000"/>
              </a:lnSpc>
              <a:buSzPts val="1200"/>
              <a:buFont typeface="Ubuntu"/>
              <a:buChar char="-"/>
            </a:pPr>
            <a:r>
              <a:rPr lang="fr-FR" sz="1100" dirty="0">
                <a:latin typeface="Ubuntu"/>
                <a:ea typeface="Ubuntu"/>
                <a:cs typeface="Ubuntu"/>
                <a:sym typeface="Ubuntu"/>
              </a:rPr>
              <a:t>Les conseils départementaux</a:t>
            </a:r>
            <a:endParaRPr lang="fr-FR" sz="1100" dirty="0">
              <a:ea typeface="Ubuntu"/>
              <a:sym typeface="Ubuntu"/>
            </a:endParaRPr>
          </a:p>
          <a:p>
            <a:pPr marL="342900" lvl="0" indent="-228600">
              <a:lnSpc>
                <a:spcPct val="150000"/>
              </a:lnSpc>
              <a:buSzPts val="1200"/>
              <a:buFont typeface="Ubuntu"/>
              <a:buChar char="-"/>
            </a:pPr>
            <a:r>
              <a:rPr lang="fr-FR" sz="1100" dirty="0">
                <a:latin typeface="Ubuntu"/>
                <a:ea typeface="Ubuntu"/>
                <a:sym typeface="Ubuntu"/>
              </a:rPr>
              <a:t>Les</a:t>
            </a:r>
            <a:r>
              <a:rPr lang="fr-FR" sz="1100" dirty="0">
                <a:latin typeface="Ubuntu"/>
              </a:rPr>
              <a:t> conseils régionaux</a:t>
            </a:r>
            <a:endParaRPr lang="fr-FR" sz="1100" dirty="0"/>
          </a:p>
        </p:txBody>
      </p:sp>
      <p:sp>
        <p:nvSpPr>
          <p:cNvPr id="12" name="Rectangle 11">
            <a:extLst>
              <a:ext uri="{FF2B5EF4-FFF2-40B4-BE49-F238E27FC236}">
                <a16:creationId xmlns:a16="http://schemas.microsoft.com/office/drawing/2014/main" id="{04CE6E30-EC1F-C0C4-5276-2A3334C84472}"/>
              </a:ext>
            </a:extLst>
          </p:cNvPr>
          <p:cNvSpPr/>
          <p:nvPr/>
        </p:nvSpPr>
        <p:spPr>
          <a:xfrm>
            <a:off x="205021" y="2758425"/>
            <a:ext cx="2693286" cy="300082"/>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fr-FR" sz="1350" b="1" u="sng" dirty="0">
                <a:solidFill>
                  <a:srgbClr val="FFAB40"/>
                </a:solidFill>
                <a:latin typeface="Ubuntu"/>
                <a:sym typeface="Ubuntu"/>
              </a:rPr>
              <a:t>Porteurs de projets inéligibles</a:t>
            </a:r>
            <a:endParaRPr lang="fr-FR" sz="1350" u="sng" dirty="0">
              <a:solidFill>
                <a:srgbClr val="FFAB40"/>
              </a:solidFill>
            </a:endParaRPr>
          </a:p>
        </p:txBody>
      </p:sp>
    </p:spTree>
    <p:extLst>
      <p:ext uri="{BB962C8B-B14F-4D97-AF65-F5344CB8AC3E}">
        <p14:creationId xmlns:p14="http://schemas.microsoft.com/office/powerpoint/2010/main" val="2364156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nombre, Parallèle&#10;&#10;Description générée automatiquement">
            <a:extLst>
              <a:ext uri="{FF2B5EF4-FFF2-40B4-BE49-F238E27FC236}">
                <a16:creationId xmlns:a16="http://schemas.microsoft.com/office/drawing/2014/main" id="{5F2CDD79-C22F-06C5-B28A-0EA747E7641F}"/>
              </a:ext>
            </a:extLst>
          </p:cNvPr>
          <p:cNvPicPr>
            <a:picLocks noChangeAspect="1"/>
          </p:cNvPicPr>
          <p:nvPr/>
        </p:nvPicPr>
        <p:blipFill>
          <a:blip r:embed="rId2"/>
          <a:stretch>
            <a:fillRect/>
          </a:stretch>
        </p:blipFill>
        <p:spPr>
          <a:xfrm>
            <a:off x="446052" y="60774"/>
            <a:ext cx="8242681" cy="5078976"/>
          </a:xfrm>
          <a:prstGeom prst="rect">
            <a:avLst/>
          </a:prstGeom>
        </p:spPr>
      </p:pic>
    </p:spTree>
    <p:extLst>
      <p:ext uri="{BB962C8B-B14F-4D97-AF65-F5344CB8AC3E}">
        <p14:creationId xmlns:p14="http://schemas.microsoft.com/office/powerpoint/2010/main" val="2759712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p:nvPr/>
        </p:nvSpPr>
        <p:spPr>
          <a:xfrm>
            <a:off x="829508" y="2310150"/>
            <a:ext cx="7475224" cy="523180"/>
          </a:xfrm>
          <a:prstGeom prst="rect">
            <a:avLst/>
          </a:prstGeom>
          <a:noFill/>
          <a:ln>
            <a:noFill/>
          </a:ln>
        </p:spPr>
        <p:txBody>
          <a:bodyPr spcFirstLastPara="1" wrap="square" lIns="91425" tIns="45700" rIns="91425" bIns="45700" anchor="t" anchorCtr="0">
            <a:spAutoFit/>
          </a:bodyPr>
          <a:lstStyle/>
          <a:p>
            <a:pPr algn="ctr">
              <a:buSzPts val="2800"/>
            </a:pPr>
            <a:r>
              <a:rPr lang="fr-FR" sz="2800" b="1" dirty="0">
                <a:latin typeface="Ubuntu"/>
                <a:ea typeface="Ubuntu"/>
                <a:cs typeface="Ubuntu"/>
                <a:sym typeface="Ubuntu"/>
              </a:rPr>
              <a:t>Foire aux questions</a:t>
            </a:r>
            <a:endParaRPr lang="fr-FR" sz="2800" b="1" dirty="0">
              <a:latin typeface="Ubuntu"/>
              <a:ea typeface="Ubuntu"/>
              <a:cs typeface="Ubuntu"/>
            </a:endParaRPr>
          </a:p>
        </p:txBody>
      </p:sp>
    </p:spTree>
    <p:extLst>
      <p:ext uri="{BB962C8B-B14F-4D97-AF65-F5344CB8AC3E}">
        <p14:creationId xmlns:p14="http://schemas.microsoft.com/office/powerpoint/2010/main" val="1460175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8" name="Google Shape;198;p18"/>
          <p:cNvPicPr preferRelativeResize="0"/>
          <p:nvPr/>
        </p:nvPicPr>
        <p:blipFill rotWithShape="1">
          <a:blip r:embed="rId3">
            <a:alphaModFix/>
          </a:blip>
          <a:srcRect l="7899" t="11169" r="8151" b="9778"/>
          <a:stretch/>
        </p:blipFill>
        <p:spPr>
          <a:xfrm>
            <a:off x="1292883" y="257025"/>
            <a:ext cx="6555000" cy="4629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g2ad4bee6444_0_0"/>
          <p:cNvPicPr preferRelativeResize="0"/>
          <p:nvPr/>
        </p:nvPicPr>
        <p:blipFill rotWithShape="1">
          <a:blip r:embed="rId3">
            <a:alphaModFix/>
          </a:blip>
          <a:srcRect l="-164" t="3393" r="-18" b="-232"/>
          <a:stretch/>
        </p:blipFill>
        <p:spPr>
          <a:xfrm>
            <a:off x="1770639" y="36501"/>
            <a:ext cx="7287979" cy="4980892"/>
          </a:xfrm>
          <a:prstGeom prst="rect">
            <a:avLst/>
          </a:prstGeom>
          <a:noFill/>
          <a:ln>
            <a:noFill/>
          </a:ln>
        </p:spPr>
      </p:pic>
      <p:sp>
        <p:nvSpPr>
          <p:cNvPr id="69" name="Google Shape;69;g2ad4bee6444_0_0"/>
          <p:cNvSpPr txBox="1">
            <a:spLocks noGrp="1"/>
          </p:cNvSpPr>
          <p:nvPr>
            <p:ph type="title"/>
          </p:nvPr>
        </p:nvSpPr>
        <p:spPr>
          <a:xfrm>
            <a:off x="198813" y="737182"/>
            <a:ext cx="2982984" cy="3173380"/>
          </a:xfrm>
          <a:prstGeom prst="rect">
            <a:avLst/>
          </a:prstGeom>
          <a:noFill/>
          <a:ln>
            <a:noFill/>
          </a:ln>
        </p:spPr>
        <p:txBody>
          <a:bodyPr spcFirstLastPara="1" wrap="square" lIns="68575" tIns="34275" rIns="68575" bIns="34275" anchor="ctr" anchorCtr="0">
            <a:normAutofit/>
          </a:bodyPr>
          <a:lstStyle/>
          <a:p>
            <a:pPr>
              <a:lnSpc>
                <a:spcPct val="125000"/>
              </a:lnSpc>
              <a:buSzPct val="58823"/>
            </a:pPr>
            <a:r>
              <a:rPr lang="fr-FR" sz="1400" b="1" dirty="0">
                <a:latin typeface="Ubuntu"/>
                <a:ea typeface="Ubuntu"/>
                <a:cs typeface="Ubuntu"/>
                <a:sym typeface="Ubuntu"/>
              </a:rPr>
              <a:t>6 partenaires </a:t>
            </a:r>
            <a:r>
              <a:rPr lang="fr-FR" sz="1400" dirty="0">
                <a:latin typeface="Ubuntu"/>
                <a:ea typeface="Ubuntu"/>
                <a:cs typeface="Ubuntu"/>
                <a:sym typeface="Ubuntu"/>
              </a:rPr>
              <a:t>: 2 PNR,</a:t>
            </a:r>
            <a:br>
              <a:rPr lang="fr-FR" sz="1400" dirty="0">
                <a:latin typeface="Ubuntu"/>
                <a:ea typeface="Ubuntu"/>
                <a:cs typeface="Ubuntu"/>
              </a:rPr>
            </a:br>
            <a:r>
              <a:rPr lang="fr-FR" sz="1400" dirty="0">
                <a:latin typeface="Ubuntu"/>
                <a:ea typeface="Ubuntu"/>
                <a:cs typeface="Ubuntu"/>
                <a:sym typeface="Ubuntu"/>
              </a:rPr>
              <a:t>2 territoires de projet,</a:t>
            </a:r>
            <a:br>
              <a:rPr lang="fr-FR" sz="1400" dirty="0">
                <a:latin typeface="Ubuntu"/>
                <a:ea typeface="Ubuntu"/>
                <a:cs typeface="Ubuntu"/>
              </a:rPr>
            </a:br>
            <a:r>
              <a:rPr lang="fr-FR" sz="1400" dirty="0">
                <a:latin typeface="Ubuntu"/>
                <a:ea typeface="Ubuntu"/>
                <a:cs typeface="Ubuntu"/>
                <a:sym typeface="Ubuntu"/>
              </a:rPr>
              <a:t>2 intercommunalités.</a:t>
            </a:r>
            <a:br>
              <a:rPr lang="fr-FR" sz="1400" dirty="0">
                <a:latin typeface="Ubuntu"/>
                <a:ea typeface="Ubuntu"/>
                <a:cs typeface="Ubuntu"/>
              </a:rPr>
            </a:br>
            <a:endParaRPr lang="en-US" sz="1400">
              <a:latin typeface="Ubuntu"/>
              <a:ea typeface="Ubuntu"/>
              <a:cs typeface="Ubuntu"/>
            </a:endParaRPr>
          </a:p>
          <a:p>
            <a:pPr marL="0" lvl="0" indent="0" algn="l" rtl="0">
              <a:lnSpc>
                <a:spcPct val="125000"/>
              </a:lnSpc>
              <a:spcBef>
                <a:spcPts val="0"/>
              </a:spcBef>
              <a:spcAft>
                <a:spcPts val="0"/>
              </a:spcAft>
              <a:buClr>
                <a:schemeClr val="dk1"/>
              </a:buClr>
              <a:buSzPct val="58823"/>
              <a:buFont typeface="Arial"/>
              <a:buNone/>
            </a:pPr>
            <a:r>
              <a:rPr lang="fr-FR" sz="1400" b="1" dirty="0">
                <a:latin typeface="Ubuntu"/>
                <a:ea typeface="Ubuntu"/>
                <a:cs typeface="Ubuntu"/>
                <a:sym typeface="Ubuntu"/>
              </a:rPr>
              <a:t>14 intercommunalités </a:t>
            </a:r>
            <a:br>
              <a:rPr lang="fr-FR" sz="1400" b="1" dirty="0">
                <a:latin typeface="Ubuntu"/>
                <a:ea typeface="Ubuntu"/>
                <a:cs typeface="Ubuntu"/>
              </a:rPr>
            </a:br>
            <a:endParaRPr sz="1400" b="1" dirty="0">
              <a:latin typeface="Ubuntu"/>
              <a:ea typeface="Ubuntu"/>
              <a:cs typeface="Ubuntu"/>
            </a:endParaRPr>
          </a:p>
          <a:p>
            <a:pPr marL="0" lvl="0" indent="0" algn="l" rtl="0">
              <a:lnSpc>
                <a:spcPct val="125000"/>
              </a:lnSpc>
              <a:spcBef>
                <a:spcPts val="0"/>
              </a:spcBef>
              <a:spcAft>
                <a:spcPts val="0"/>
              </a:spcAft>
              <a:buClr>
                <a:schemeClr val="dk1"/>
              </a:buClr>
              <a:buSzPct val="58823"/>
              <a:buFont typeface="Arial"/>
              <a:buNone/>
            </a:pPr>
            <a:r>
              <a:rPr lang="fr-FR" sz="1400" b="1" dirty="0">
                <a:latin typeface="Ubuntu"/>
                <a:ea typeface="Ubuntu"/>
                <a:cs typeface="Ubuntu"/>
                <a:sym typeface="Ubuntu"/>
              </a:rPr>
              <a:t>448 Communes</a:t>
            </a:r>
            <a:br>
              <a:rPr lang="fr-FR" sz="1400" b="1" dirty="0">
                <a:latin typeface="Ubuntu"/>
                <a:ea typeface="Ubuntu"/>
                <a:cs typeface="Ubuntu"/>
              </a:rPr>
            </a:br>
            <a:endParaRPr sz="1400" b="1" dirty="0">
              <a:latin typeface="Ubuntu"/>
              <a:ea typeface="Ubuntu"/>
              <a:cs typeface="Ubuntu"/>
            </a:endParaRPr>
          </a:p>
          <a:p>
            <a:pPr>
              <a:lnSpc>
                <a:spcPct val="125000"/>
              </a:lnSpc>
              <a:buSzPct val="58823"/>
            </a:pPr>
            <a:r>
              <a:rPr lang="fr-FR" sz="1400" b="1" dirty="0">
                <a:latin typeface="Ubuntu"/>
                <a:ea typeface="Ubuntu"/>
                <a:cs typeface="Ubuntu"/>
                <a:sym typeface="Ubuntu"/>
              </a:rPr>
              <a:t>379 610 habitants </a:t>
            </a:r>
            <a:endParaRPr sz="1400" b="1" dirty="0">
              <a:latin typeface="Ubuntu"/>
              <a:ea typeface="Ubuntu"/>
              <a:cs typeface="Ubuntu"/>
            </a:endParaRPr>
          </a:p>
          <a:p>
            <a:pPr marL="0" lvl="0" indent="0" algn="l" rtl="0">
              <a:lnSpc>
                <a:spcPct val="125000"/>
              </a:lnSpc>
              <a:spcBef>
                <a:spcPts val="0"/>
              </a:spcBef>
              <a:spcAft>
                <a:spcPts val="0"/>
              </a:spcAft>
              <a:buClr>
                <a:schemeClr val="dk1"/>
              </a:buClr>
              <a:buSzPct val="58823"/>
              <a:buFont typeface="Arial"/>
              <a:buNone/>
            </a:pPr>
            <a:endParaRPr sz="1400" b="1" dirty="0">
              <a:latin typeface="Ubuntu"/>
              <a:ea typeface="Ubuntu"/>
              <a:cs typeface="Ubuntu"/>
            </a:endParaRPr>
          </a:p>
          <a:p>
            <a:pPr>
              <a:lnSpc>
                <a:spcPct val="125000"/>
              </a:lnSpc>
              <a:buSzPct val="58823"/>
            </a:pPr>
            <a:r>
              <a:rPr lang="fr-FR" sz="1400" b="1" dirty="0">
                <a:latin typeface="Ubuntu"/>
                <a:ea typeface="Ubuntu"/>
                <a:cs typeface="Ubuntu"/>
                <a:sym typeface="Ubuntu"/>
              </a:rPr>
              <a:t>Une enveloppe : 14 056 082 €  </a:t>
            </a:r>
            <a:endParaRPr sz="800">
              <a:latin typeface="Ubuntu"/>
              <a:ea typeface="Ubuntu"/>
              <a:cs typeface="Ubuntu"/>
            </a:endParaRPr>
          </a:p>
        </p:txBody>
      </p:sp>
      <p:sp>
        <p:nvSpPr>
          <p:cNvPr id="70" name="Google Shape;70;g2ad4bee6444_0_0"/>
          <p:cNvSpPr/>
          <p:nvPr/>
        </p:nvSpPr>
        <p:spPr>
          <a:xfrm>
            <a:off x="1149534" y="34022"/>
            <a:ext cx="3090600" cy="185766"/>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1" name="Google Shape;71;g2ad4bee6444_0_0"/>
          <p:cNvSpPr/>
          <p:nvPr/>
        </p:nvSpPr>
        <p:spPr>
          <a:xfrm>
            <a:off x="1359753" y="216941"/>
            <a:ext cx="1984200" cy="406124"/>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 name="Rectangle 1">
            <a:extLst>
              <a:ext uri="{FF2B5EF4-FFF2-40B4-BE49-F238E27FC236}">
                <a16:creationId xmlns:a16="http://schemas.microsoft.com/office/drawing/2014/main" id="{AFB89BA5-DEA2-C3F7-4E65-04ED4A088E27}"/>
              </a:ext>
            </a:extLst>
          </p:cNvPr>
          <p:cNvSpPr/>
          <p:nvPr/>
        </p:nvSpPr>
        <p:spPr>
          <a:xfrm>
            <a:off x="5409084" y="36712"/>
            <a:ext cx="3298371" cy="5878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2A87B87-D5EF-C815-3ECD-30BFACF95ED5}"/>
              </a:ext>
            </a:extLst>
          </p:cNvPr>
          <p:cNvSpPr/>
          <p:nvPr/>
        </p:nvSpPr>
        <p:spPr>
          <a:xfrm>
            <a:off x="1428910" y="123352"/>
            <a:ext cx="2530928" cy="296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78;p4">
            <a:extLst>
              <a:ext uri="{FF2B5EF4-FFF2-40B4-BE49-F238E27FC236}">
                <a16:creationId xmlns:a16="http://schemas.microsoft.com/office/drawing/2014/main" id="{7DD35322-D742-1323-368E-1AEACE105864}"/>
              </a:ext>
            </a:extLst>
          </p:cNvPr>
          <p:cNvSpPr txBox="1"/>
          <p:nvPr/>
        </p:nvSpPr>
        <p:spPr>
          <a:xfrm>
            <a:off x="-575709" y="221444"/>
            <a:ext cx="3452243" cy="523180"/>
          </a:xfrm>
          <a:prstGeom prst="rect">
            <a:avLst/>
          </a:prstGeom>
          <a:noFill/>
          <a:ln>
            <a:noFill/>
          </a:ln>
        </p:spPr>
        <p:txBody>
          <a:bodyPr spcFirstLastPara="1" wrap="square" lIns="91425" tIns="45700" rIns="91425" bIns="45700" anchor="t" anchorCtr="0">
            <a:spAutoFit/>
          </a:bodyPr>
          <a:lstStyle/>
          <a:p>
            <a:pPr algn="r">
              <a:buSzPts val="2800"/>
            </a:pPr>
            <a:r>
              <a:rPr lang="fr-FR" sz="2800" b="1" dirty="0">
                <a:latin typeface="Ubuntu"/>
                <a:ea typeface="Ubuntu"/>
                <a:cs typeface="Ubuntu"/>
                <a:sym typeface="Ubuntu"/>
              </a:rPr>
              <a:t>1</a:t>
            </a:r>
            <a:r>
              <a:rPr lang="fr-FR" sz="2800" b="1" i="0" u="none" strike="noStrike" cap="none" dirty="0">
                <a:solidFill>
                  <a:srgbClr val="000000"/>
                </a:solidFill>
                <a:latin typeface="Ubuntu"/>
                <a:ea typeface="Ubuntu"/>
                <a:cs typeface="Ubuntu"/>
                <a:sym typeface="Ubuntu"/>
              </a:rPr>
              <a:t>.</a:t>
            </a:r>
            <a:r>
              <a:rPr lang="fr-FR" sz="2800" b="1" dirty="0">
                <a:latin typeface="Ubuntu"/>
                <a:ea typeface="Ubuntu"/>
                <a:cs typeface="Ubuntu"/>
                <a:sym typeface="Ubuntu"/>
              </a:rPr>
              <a:t>  Le territoire</a:t>
            </a:r>
            <a:endParaRPr sz="1400" b="0" i="0" u="none" strike="noStrike" cap="none" dirty="0">
              <a:solidFill>
                <a:srgbClr val="000000"/>
              </a:solidFill>
              <a:latin typeface="Ubuntu"/>
              <a:ea typeface="Ubuntu"/>
              <a:cs typeface="Ubuntu"/>
              <a:sym typeface="Ubuntu"/>
            </a:endParaRPr>
          </a:p>
        </p:txBody>
      </p:sp>
    </p:spTree>
    <p:extLst>
      <p:ext uri="{BB962C8B-B14F-4D97-AF65-F5344CB8AC3E}">
        <p14:creationId xmlns:p14="http://schemas.microsoft.com/office/powerpoint/2010/main" val="3880324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4"/>
          <p:cNvSpPr txBox="1">
            <a:spLocks noGrp="1"/>
          </p:cNvSpPr>
          <p:nvPr>
            <p:ph type="title"/>
          </p:nvPr>
        </p:nvSpPr>
        <p:spPr>
          <a:xfrm>
            <a:off x="241258" y="759408"/>
            <a:ext cx="8499416" cy="4279700"/>
          </a:xfrm>
          <a:prstGeom prst="rect">
            <a:avLst/>
          </a:prstGeom>
          <a:noFill/>
          <a:ln>
            <a:noFill/>
          </a:ln>
        </p:spPr>
        <p:txBody>
          <a:bodyPr spcFirstLastPara="1" wrap="square" lIns="68550" tIns="34275" rIns="68550" bIns="34275" anchor="ctr" anchorCtr="0">
            <a:normAutofit/>
          </a:bodyPr>
          <a:lstStyle/>
          <a:p>
            <a:pPr algn="ctr">
              <a:lnSpc>
                <a:spcPct val="150000"/>
              </a:lnSpc>
              <a:spcAft>
                <a:spcPts val="200"/>
              </a:spcAft>
              <a:buSzPts val="1800"/>
            </a:pPr>
            <a:r>
              <a:rPr lang="fr-FR" sz="2000" b="1" i="1" dirty="0">
                <a:solidFill>
                  <a:srgbClr val="073763"/>
                </a:solidFill>
                <a:latin typeface="Ubuntu"/>
                <a:ea typeface="Ubuntu"/>
                <a:cs typeface="Ubuntu"/>
                <a:sym typeface="Ubuntu"/>
              </a:rPr>
              <a:t>L’Entente</a:t>
            </a:r>
            <a:endParaRPr lang="fr-FR" sz="2000" b="1" i="1" dirty="0">
              <a:latin typeface="Ubuntu"/>
              <a:ea typeface="Ubuntu"/>
              <a:cs typeface="Ubuntu"/>
            </a:endParaRPr>
          </a:p>
          <a:p>
            <a:pPr marL="285750" indent="-266700">
              <a:lnSpc>
                <a:spcPct val="150000"/>
              </a:lnSpc>
              <a:spcBef>
                <a:spcPts val="200"/>
              </a:spcBef>
              <a:buSzPts val="1500"/>
              <a:buFont typeface="Ubuntu"/>
              <a:buChar char="⮚"/>
            </a:pPr>
            <a:r>
              <a:rPr lang="fr-FR" sz="1400" dirty="0">
                <a:latin typeface="Ubuntu"/>
                <a:ea typeface="Ubuntu"/>
                <a:cs typeface="Ubuntu"/>
                <a:sym typeface="Ubuntu"/>
              </a:rPr>
              <a:t>6 territoires réunis : PNR Volcans d’Auvergne, PNR Livradois Forez, SMAD des Combrailles, PETR du Grand Clermont, Agglo Pays d’Issoire, CC Plaine Limagne.</a:t>
            </a:r>
            <a:br>
              <a:rPr lang="fr-FR" sz="1400" dirty="0">
                <a:latin typeface="Ubuntu"/>
                <a:ea typeface="Ubuntu"/>
                <a:cs typeface="Ubuntu"/>
              </a:rPr>
            </a:br>
            <a:br>
              <a:rPr lang="fr-FR" sz="1400" dirty="0">
                <a:latin typeface="Ubuntu"/>
                <a:ea typeface="Ubuntu"/>
                <a:cs typeface="Ubuntu"/>
              </a:rPr>
            </a:br>
            <a:endParaRPr lang="fr-FR" sz="1400" dirty="0">
              <a:latin typeface="Ubuntu"/>
              <a:ea typeface="Ubuntu"/>
              <a:cs typeface="Ubuntu"/>
            </a:endParaRPr>
          </a:p>
          <a:p>
            <a:pPr>
              <a:lnSpc>
                <a:spcPct val="150000"/>
              </a:lnSpc>
            </a:pPr>
            <a:br>
              <a:rPr lang="en-US" sz="1400" dirty="0">
                <a:latin typeface="Ubuntu"/>
                <a:ea typeface="Ubuntu"/>
                <a:cs typeface="Ubuntu"/>
              </a:rPr>
            </a:br>
            <a:br>
              <a:rPr lang="en-US" sz="1400" dirty="0">
                <a:latin typeface="Ubuntu"/>
                <a:ea typeface="Ubuntu"/>
                <a:cs typeface="Ubuntu"/>
              </a:rPr>
            </a:br>
            <a:endParaRPr sz="1400" dirty="0">
              <a:latin typeface="Ubuntu"/>
              <a:ea typeface="Ubuntu"/>
              <a:cs typeface="Ubuntu"/>
            </a:endParaRPr>
          </a:p>
          <a:p>
            <a:pPr marL="285750" indent="-266700">
              <a:lnSpc>
                <a:spcPct val="150000"/>
              </a:lnSpc>
              <a:buSzPts val="1500"/>
              <a:buFont typeface="Ubuntu"/>
              <a:buChar char="⮚"/>
            </a:pPr>
            <a:r>
              <a:rPr lang="fr-FR" sz="1400" dirty="0">
                <a:latin typeface="Ubuntu"/>
                <a:ea typeface="Ubuntu"/>
                <a:cs typeface="Ubuntu"/>
                <a:sym typeface="Ubuntu"/>
              </a:rPr>
              <a:t>Une convention entre les six présidents dans l'unique but d'organiser le travail collaboratif pour la mise en œuvre du programme. Cette convention confie le portage du programme au SMADC.</a:t>
            </a:r>
            <a:br>
              <a:rPr lang="fr-FR" sz="1400" dirty="0">
                <a:latin typeface="Ubuntu"/>
                <a:ea typeface="Ubuntu"/>
                <a:cs typeface="Ubuntu"/>
              </a:rPr>
            </a:br>
            <a:endParaRPr sz="1400" dirty="0">
              <a:latin typeface="Ubuntu"/>
              <a:ea typeface="Ubuntu"/>
              <a:cs typeface="Ubuntu"/>
            </a:endParaRPr>
          </a:p>
          <a:p>
            <a:pPr marL="285750" indent="-266700">
              <a:lnSpc>
                <a:spcPct val="150000"/>
              </a:lnSpc>
              <a:buSzPts val="1500"/>
              <a:buFont typeface="Ubuntu"/>
              <a:buChar char="⮚"/>
            </a:pPr>
            <a:r>
              <a:rPr lang="fr-FR" sz="1400" dirty="0">
                <a:latin typeface="Ubuntu"/>
                <a:ea typeface="Ubuntu"/>
                <a:cs typeface="Ubuntu"/>
                <a:sym typeface="Ubuntu"/>
              </a:rPr>
              <a:t>L'Entente ne prend aucune décision en lien avec la stratégie ou les projets présentés.</a:t>
            </a:r>
            <a:endParaRPr sz="1400" dirty="0">
              <a:latin typeface="Ubuntu"/>
              <a:ea typeface="Ubuntu"/>
              <a:cs typeface="Ubuntu"/>
            </a:endParaRPr>
          </a:p>
        </p:txBody>
      </p:sp>
      <p:sp>
        <p:nvSpPr>
          <p:cNvPr id="78" name="Google Shape;78;p4"/>
          <p:cNvSpPr txBox="1"/>
          <p:nvPr/>
        </p:nvSpPr>
        <p:spPr>
          <a:xfrm>
            <a:off x="245497" y="235975"/>
            <a:ext cx="4782900" cy="523200"/>
          </a:xfrm>
          <a:prstGeom prst="rect">
            <a:avLst/>
          </a:prstGeom>
          <a:noFill/>
          <a:ln>
            <a:noFill/>
          </a:ln>
        </p:spPr>
        <p:txBody>
          <a:bodyPr spcFirstLastPara="1" wrap="square" lIns="91425" tIns="45700" rIns="91425" bIns="45700" anchor="t" anchorCtr="0">
            <a:spAutoFit/>
          </a:bodyPr>
          <a:lstStyle/>
          <a:p>
            <a:pPr>
              <a:buSzPts val="2800"/>
            </a:pPr>
            <a:r>
              <a:rPr lang="fr-FR" sz="2800" b="1" dirty="0">
                <a:latin typeface="Ubuntu"/>
                <a:ea typeface="Ubuntu"/>
                <a:cs typeface="Ubuntu"/>
                <a:sym typeface="Ubuntu"/>
              </a:rPr>
              <a:t>1</a:t>
            </a:r>
            <a:r>
              <a:rPr lang="fr-FR" sz="2800" b="1" i="0" u="none" strike="noStrike" cap="none" dirty="0">
                <a:solidFill>
                  <a:srgbClr val="000000"/>
                </a:solidFill>
                <a:latin typeface="Ubuntu"/>
                <a:ea typeface="Ubuntu"/>
                <a:cs typeface="Ubuntu"/>
                <a:sym typeface="Ubuntu"/>
              </a:rPr>
              <a:t>.</a:t>
            </a:r>
            <a:r>
              <a:rPr lang="fr-FR" sz="2800" b="1" dirty="0">
                <a:latin typeface="Ubuntu"/>
                <a:ea typeface="Ubuntu"/>
                <a:cs typeface="Ubuntu"/>
                <a:sym typeface="Ubuntu"/>
              </a:rPr>
              <a:t> Présentation du </a:t>
            </a:r>
            <a:r>
              <a:rPr lang="fr-FR" sz="2800" b="1" i="0" u="none" strike="noStrike" cap="none" dirty="0">
                <a:solidFill>
                  <a:srgbClr val="000000"/>
                </a:solidFill>
                <a:latin typeface="Ubuntu"/>
                <a:ea typeface="Ubuntu"/>
                <a:cs typeface="Ubuntu"/>
                <a:sym typeface="Ubuntu"/>
              </a:rPr>
              <a:t>GAL</a:t>
            </a:r>
            <a:endParaRPr sz="1400" b="0" i="0" u="none" strike="noStrike" cap="none" dirty="0">
              <a:solidFill>
                <a:srgbClr val="000000"/>
              </a:solidFill>
              <a:latin typeface="Ubuntu"/>
              <a:ea typeface="Ubuntu"/>
              <a:cs typeface="Ubuntu"/>
              <a:sym typeface="Ubuntu"/>
            </a:endParaRPr>
          </a:p>
        </p:txBody>
      </p:sp>
      <p:pic>
        <p:nvPicPr>
          <p:cNvPr id="2" name="Picture 1">
            <a:extLst>
              <a:ext uri="{FF2B5EF4-FFF2-40B4-BE49-F238E27FC236}">
                <a16:creationId xmlns:a16="http://schemas.microsoft.com/office/drawing/2014/main" id="{C3FF395B-C522-92CB-8AC3-63D1FC7780D1}"/>
              </a:ext>
            </a:extLst>
          </p:cNvPr>
          <p:cNvPicPr>
            <a:picLocks noChangeAspect="1"/>
          </p:cNvPicPr>
          <p:nvPr/>
        </p:nvPicPr>
        <p:blipFill>
          <a:blip r:embed="rId3"/>
          <a:stretch>
            <a:fillRect/>
          </a:stretch>
        </p:blipFill>
        <p:spPr>
          <a:xfrm>
            <a:off x="1727510" y="2169747"/>
            <a:ext cx="1124235" cy="1115705"/>
          </a:xfrm>
          <a:prstGeom prst="rect">
            <a:avLst/>
          </a:prstGeom>
        </p:spPr>
      </p:pic>
      <p:pic>
        <p:nvPicPr>
          <p:cNvPr id="3" name="Picture 2">
            <a:extLst>
              <a:ext uri="{FF2B5EF4-FFF2-40B4-BE49-F238E27FC236}">
                <a16:creationId xmlns:a16="http://schemas.microsoft.com/office/drawing/2014/main" id="{2D5519D6-6032-1422-E73C-35F218B0A001}"/>
              </a:ext>
            </a:extLst>
          </p:cNvPr>
          <p:cNvPicPr>
            <a:picLocks noChangeAspect="1"/>
          </p:cNvPicPr>
          <p:nvPr/>
        </p:nvPicPr>
        <p:blipFill>
          <a:blip r:embed="rId4"/>
          <a:stretch>
            <a:fillRect/>
          </a:stretch>
        </p:blipFill>
        <p:spPr>
          <a:xfrm>
            <a:off x="2847765" y="2317599"/>
            <a:ext cx="1467134" cy="975245"/>
          </a:xfrm>
          <a:prstGeom prst="rect">
            <a:avLst/>
          </a:prstGeom>
        </p:spPr>
      </p:pic>
      <p:pic>
        <p:nvPicPr>
          <p:cNvPr id="4" name="Picture 3">
            <a:extLst>
              <a:ext uri="{FF2B5EF4-FFF2-40B4-BE49-F238E27FC236}">
                <a16:creationId xmlns:a16="http://schemas.microsoft.com/office/drawing/2014/main" id="{2A2AED62-3698-2D40-7D7E-6CD072043F81}"/>
              </a:ext>
            </a:extLst>
          </p:cNvPr>
          <p:cNvPicPr>
            <a:picLocks noChangeAspect="1"/>
          </p:cNvPicPr>
          <p:nvPr/>
        </p:nvPicPr>
        <p:blipFill>
          <a:blip r:embed="rId5"/>
          <a:stretch>
            <a:fillRect/>
          </a:stretch>
        </p:blipFill>
        <p:spPr>
          <a:xfrm>
            <a:off x="774983" y="2168929"/>
            <a:ext cx="807405" cy="1115705"/>
          </a:xfrm>
          <a:prstGeom prst="rect">
            <a:avLst/>
          </a:prstGeom>
        </p:spPr>
      </p:pic>
      <p:pic>
        <p:nvPicPr>
          <p:cNvPr id="8" name="Picture 7">
            <a:extLst>
              <a:ext uri="{FF2B5EF4-FFF2-40B4-BE49-F238E27FC236}">
                <a16:creationId xmlns:a16="http://schemas.microsoft.com/office/drawing/2014/main" id="{013696F0-2BD6-8054-4ECB-417219EF134E}"/>
              </a:ext>
            </a:extLst>
          </p:cNvPr>
          <p:cNvPicPr>
            <a:picLocks noChangeAspect="1"/>
          </p:cNvPicPr>
          <p:nvPr/>
        </p:nvPicPr>
        <p:blipFill>
          <a:blip r:embed="rId6"/>
          <a:stretch>
            <a:fillRect/>
          </a:stretch>
        </p:blipFill>
        <p:spPr>
          <a:xfrm>
            <a:off x="7410508" y="2080034"/>
            <a:ext cx="972793" cy="1209533"/>
          </a:xfrm>
          <a:prstGeom prst="rect">
            <a:avLst/>
          </a:prstGeom>
        </p:spPr>
      </p:pic>
      <p:pic>
        <p:nvPicPr>
          <p:cNvPr id="9" name="Picture 8">
            <a:extLst>
              <a:ext uri="{FF2B5EF4-FFF2-40B4-BE49-F238E27FC236}">
                <a16:creationId xmlns:a16="http://schemas.microsoft.com/office/drawing/2014/main" id="{967FC745-B880-3FE0-ED37-A39EFDB2A125}"/>
              </a:ext>
            </a:extLst>
          </p:cNvPr>
          <p:cNvPicPr>
            <a:picLocks noChangeAspect="1"/>
          </p:cNvPicPr>
          <p:nvPr/>
        </p:nvPicPr>
        <p:blipFill>
          <a:blip r:embed="rId7"/>
          <a:stretch>
            <a:fillRect/>
          </a:stretch>
        </p:blipFill>
        <p:spPr>
          <a:xfrm>
            <a:off x="6560366" y="2185234"/>
            <a:ext cx="695621" cy="1098646"/>
          </a:xfrm>
          <a:prstGeom prst="rect">
            <a:avLst/>
          </a:prstGeom>
        </p:spPr>
      </p:pic>
      <p:pic>
        <p:nvPicPr>
          <p:cNvPr id="10" name="Picture 9">
            <a:extLst>
              <a:ext uri="{FF2B5EF4-FFF2-40B4-BE49-F238E27FC236}">
                <a16:creationId xmlns:a16="http://schemas.microsoft.com/office/drawing/2014/main" id="{52C26D8D-3F45-5889-A828-C6DF30F9CAF8}"/>
              </a:ext>
            </a:extLst>
          </p:cNvPr>
          <p:cNvPicPr>
            <a:picLocks noChangeAspect="1"/>
          </p:cNvPicPr>
          <p:nvPr/>
        </p:nvPicPr>
        <p:blipFill>
          <a:blip r:embed="rId8"/>
          <a:stretch>
            <a:fillRect/>
          </a:stretch>
        </p:blipFill>
        <p:spPr>
          <a:xfrm>
            <a:off x="4311329" y="2571921"/>
            <a:ext cx="2072754" cy="40444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5"/>
          <p:cNvSpPr txBox="1">
            <a:spLocks noGrp="1"/>
          </p:cNvSpPr>
          <p:nvPr>
            <p:ph type="title"/>
          </p:nvPr>
        </p:nvSpPr>
        <p:spPr>
          <a:xfrm>
            <a:off x="2489525" y="919163"/>
            <a:ext cx="3842700" cy="4200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800"/>
              <a:buFont typeface="Arial"/>
              <a:buNone/>
            </a:pPr>
            <a:r>
              <a:rPr lang="fr-FR" sz="2000" b="1" i="1">
                <a:solidFill>
                  <a:srgbClr val="38761D"/>
                </a:solidFill>
                <a:latin typeface="Ubuntu"/>
                <a:ea typeface="Ubuntu"/>
                <a:cs typeface="Ubuntu"/>
                <a:sym typeface="Ubuntu"/>
              </a:rPr>
              <a:t>Le Comité de Programmation</a:t>
            </a:r>
            <a:endParaRPr sz="3000" b="1">
              <a:latin typeface="Ubuntu"/>
              <a:ea typeface="Ubuntu"/>
              <a:cs typeface="Ubuntu"/>
              <a:sym typeface="Ubuntu"/>
            </a:endParaRPr>
          </a:p>
        </p:txBody>
      </p:sp>
      <p:pic>
        <p:nvPicPr>
          <p:cNvPr id="84" name="Google Shape;84;p5"/>
          <p:cNvPicPr preferRelativeResize="0"/>
          <p:nvPr/>
        </p:nvPicPr>
        <p:blipFill rotWithShape="1">
          <a:blip r:embed="rId3">
            <a:alphaModFix/>
          </a:blip>
          <a:srcRect l="37220" t="48711" r="36805" b="28780"/>
          <a:stretch/>
        </p:blipFill>
        <p:spPr>
          <a:xfrm>
            <a:off x="111775" y="2290950"/>
            <a:ext cx="5275973" cy="2564425"/>
          </a:xfrm>
          <a:prstGeom prst="rect">
            <a:avLst/>
          </a:prstGeom>
          <a:noFill/>
          <a:ln>
            <a:noFill/>
          </a:ln>
        </p:spPr>
      </p:pic>
      <p:sp>
        <p:nvSpPr>
          <p:cNvPr id="86" name="Google Shape;86;p5"/>
          <p:cNvSpPr/>
          <p:nvPr/>
        </p:nvSpPr>
        <p:spPr>
          <a:xfrm>
            <a:off x="5686800" y="2338466"/>
            <a:ext cx="3391651" cy="2464135"/>
          </a:xfrm>
          <a:prstGeom prst="roundRect">
            <a:avLst>
              <a:gd name="adj" fmla="val 16667"/>
            </a:avLst>
          </a:prstGeom>
          <a:solidFill>
            <a:srgbClr val="D9EAD3"/>
          </a:solidFill>
          <a:ln w="19050" cap="flat" cmpd="sng">
            <a:solidFill>
              <a:srgbClr val="00863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fr-FR" b="1"/>
              <a:t>Le Bureau du Comité</a:t>
            </a:r>
            <a:endParaRPr b="1"/>
          </a:p>
          <a:p>
            <a:pPr marL="0" lvl="0" indent="0" algn="ctr" rtl="0">
              <a:lnSpc>
                <a:spcPct val="115000"/>
              </a:lnSpc>
              <a:spcBef>
                <a:spcPts val="0"/>
              </a:spcBef>
              <a:spcAft>
                <a:spcPts val="0"/>
              </a:spcAft>
              <a:buNone/>
            </a:pPr>
            <a:endParaRPr b="1"/>
          </a:p>
          <a:p>
            <a:pPr marL="0" lvl="0" indent="0" algn="ctr" rtl="0">
              <a:lnSpc>
                <a:spcPct val="115000"/>
              </a:lnSpc>
              <a:spcBef>
                <a:spcPts val="0"/>
              </a:spcBef>
              <a:spcAft>
                <a:spcPts val="0"/>
              </a:spcAft>
              <a:buNone/>
            </a:pPr>
            <a:endParaRPr b="1"/>
          </a:p>
          <a:p>
            <a:pPr marL="0" lvl="0" indent="0" algn="ctr" rtl="0">
              <a:lnSpc>
                <a:spcPct val="115000"/>
              </a:lnSpc>
              <a:spcBef>
                <a:spcPts val="0"/>
              </a:spcBef>
              <a:spcAft>
                <a:spcPts val="0"/>
              </a:spcAft>
              <a:buNone/>
            </a:pPr>
            <a:endParaRPr b="1"/>
          </a:p>
          <a:p>
            <a:pPr marL="0" lvl="0" indent="0" algn="ctr" rtl="0">
              <a:lnSpc>
                <a:spcPct val="115000"/>
              </a:lnSpc>
              <a:spcBef>
                <a:spcPts val="0"/>
              </a:spcBef>
              <a:spcAft>
                <a:spcPts val="0"/>
              </a:spcAft>
              <a:buNone/>
            </a:pPr>
            <a:endParaRPr b="1"/>
          </a:p>
          <a:p>
            <a:pPr marL="0" lvl="0" indent="0" algn="ctr" rtl="0">
              <a:lnSpc>
                <a:spcPct val="115000"/>
              </a:lnSpc>
              <a:spcBef>
                <a:spcPts val="0"/>
              </a:spcBef>
              <a:spcAft>
                <a:spcPts val="0"/>
              </a:spcAft>
              <a:buNone/>
            </a:pPr>
            <a:endParaRPr b="1"/>
          </a:p>
          <a:p>
            <a:pPr marL="0" lvl="0" indent="0" algn="ctr" rtl="0">
              <a:lnSpc>
                <a:spcPct val="115000"/>
              </a:lnSpc>
              <a:spcBef>
                <a:spcPts val="0"/>
              </a:spcBef>
              <a:spcAft>
                <a:spcPts val="0"/>
              </a:spcAft>
              <a:buNone/>
            </a:pPr>
            <a:endParaRPr b="1"/>
          </a:p>
          <a:p>
            <a:pPr marL="0" lvl="0" indent="0" algn="ctr" rtl="0">
              <a:lnSpc>
                <a:spcPct val="115000"/>
              </a:lnSpc>
              <a:spcBef>
                <a:spcPts val="0"/>
              </a:spcBef>
              <a:spcAft>
                <a:spcPts val="0"/>
              </a:spcAft>
              <a:buNone/>
            </a:pPr>
            <a:endParaRPr b="1"/>
          </a:p>
        </p:txBody>
      </p:sp>
      <p:sp>
        <p:nvSpPr>
          <p:cNvPr id="87" name="Google Shape;87;p5"/>
          <p:cNvSpPr txBox="1"/>
          <p:nvPr/>
        </p:nvSpPr>
        <p:spPr>
          <a:xfrm>
            <a:off x="472787" y="1324121"/>
            <a:ext cx="7383349" cy="959207"/>
          </a:xfrm>
          <a:prstGeom prst="rect">
            <a:avLst/>
          </a:prstGeom>
          <a:noFill/>
          <a:ln>
            <a:noFill/>
          </a:ln>
        </p:spPr>
        <p:txBody>
          <a:bodyPr spcFirstLastPara="1" wrap="square" lIns="91425" tIns="91425" rIns="91425" bIns="91425" anchor="t" anchorCtr="0">
            <a:spAutoFit/>
          </a:bodyPr>
          <a:lstStyle/>
          <a:p>
            <a:pPr marL="342900" lvl="0" indent="-254000" algn="l" rtl="0">
              <a:lnSpc>
                <a:spcPct val="150000"/>
              </a:lnSpc>
              <a:spcBef>
                <a:spcPts val="1000"/>
              </a:spcBef>
              <a:spcAft>
                <a:spcPts val="0"/>
              </a:spcAft>
              <a:buClr>
                <a:schemeClr val="dk1"/>
              </a:buClr>
              <a:buSzPts val="1400"/>
              <a:buFont typeface="Ubuntu"/>
              <a:buChar char="-"/>
            </a:pPr>
            <a:r>
              <a:rPr lang="fr-FR">
                <a:solidFill>
                  <a:schemeClr val="dk1"/>
                </a:solidFill>
                <a:latin typeface="Ubuntu"/>
                <a:ea typeface="Ubuntu"/>
                <a:cs typeface="Ubuntu"/>
                <a:sym typeface="Ubuntu"/>
              </a:rPr>
              <a:t>34 membres issus du collège public (17 titulaires et 17 suppléants)</a:t>
            </a:r>
            <a:endParaRPr lang="en-US">
              <a:solidFill>
                <a:schemeClr val="dk1"/>
              </a:solidFill>
              <a:latin typeface="Ubuntu"/>
              <a:ea typeface="Ubuntu"/>
              <a:cs typeface="Ubuntu"/>
            </a:endParaRPr>
          </a:p>
          <a:p>
            <a:pPr marL="342900" lvl="0" indent="-254000" algn="l" rtl="0">
              <a:lnSpc>
                <a:spcPct val="150000"/>
              </a:lnSpc>
              <a:spcBef>
                <a:spcPts val="0"/>
              </a:spcBef>
              <a:spcAft>
                <a:spcPts val="0"/>
              </a:spcAft>
              <a:buClr>
                <a:schemeClr val="dk1"/>
              </a:buClr>
              <a:buSzPts val="1400"/>
              <a:buFont typeface="Ubuntu"/>
              <a:buChar char="-"/>
            </a:pPr>
            <a:r>
              <a:rPr lang="fr-FR">
                <a:solidFill>
                  <a:schemeClr val="dk1"/>
                </a:solidFill>
                <a:latin typeface="Ubuntu"/>
                <a:ea typeface="Ubuntu"/>
                <a:cs typeface="Ubuntu"/>
                <a:sym typeface="Ubuntu"/>
              </a:rPr>
              <a:t>34 membres issus du collège privé (17 titulaires et 17 suppléants)</a:t>
            </a:r>
            <a:endParaRPr sz="1300"/>
          </a:p>
        </p:txBody>
      </p:sp>
      <p:sp>
        <p:nvSpPr>
          <p:cNvPr id="88" name="Google Shape;88;p5"/>
          <p:cNvSpPr txBox="1"/>
          <p:nvPr/>
        </p:nvSpPr>
        <p:spPr>
          <a:xfrm>
            <a:off x="5688343" y="2924747"/>
            <a:ext cx="3380400" cy="1569630"/>
          </a:xfrm>
          <a:prstGeom prst="rect">
            <a:avLst/>
          </a:prstGeom>
          <a:noFill/>
          <a:ln>
            <a:noFill/>
          </a:ln>
        </p:spPr>
        <p:txBody>
          <a:bodyPr spcFirstLastPara="1" wrap="square" lIns="91425" tIns="91425" rIns="91425" bIns="91425" anchor="t" anchorCtr="0">
            <a:spAutoFit/>
          </a:bodyPr>
          <a:lstStyle/>
          <a:p>
            <a:pPr algn="ctr">
              <a:lnSpc>
                <a:spcPct val="150000"/>
              </a:lnSpc>
            </a:pPr>
            <a:r>
              <a:rPr lang="fr-FR" sz="1200" dirty="0">
                <a:solidFill>
                  <a:schemeClr val="dk1"/>
                </a:solidFill>
                <a:latin typeface="Ubuntu"/>
              </a:rPr>
              <a:t>Président : Alain Mercier </a:t>
            </a:r>
            <a:endParaRPr lang="en-US" sz="1200">
              <a:solidFill>
                <a:schemeClr val="dk1"/>
              </a:solidFill>
              <a:latin typeface="Ubuntu"/>
            </a:endParaRPr>
          </a:p>
          <a:p>
            <a:pPr algn="ctr">
              <a:lnSpc>
                <a:spcPct val="150000"/>
              </a:lnSpc>
            </a:pPr>
            <a:r>
              <a:rPr lang="fr-FR" sz="1200" dirty="0">
                <a:solidFill>
                  <a:schemeClr val="dk1"/>
                </a:solidFill>
                <a:latin typeface="Ubuntu"/>
              </a:rPr>
              <a:t>1ère vice-présidente : Florence </a:t>
            </a:r>
            <a:r>
              <a:rPr lang="fr-FR" sz="1200" err="1">
                <a:solidFill>
                  <a:schemeClr val="dk1"/>
                </a:solidFill>
                <a:latin typeface="Ubuntu"/>
              </a:rPr>
              <a:t>Dubessy</a:t>
            </a:r>
            <a:r>
              <a:rPr lang="fr-FR" sz="1200" dirty="0">
                <a:solidFill>
                  <a:schemeClr val="dk1"/>
                </a:solidFill>
                <a:latin typeface="Ubuntu"/>
              </a:rPr>
              <a:t> </a:t>
            </a:r>
            <a:endParaRPr sz="1200">
              <a:solidFill>
                <a:schemeClr val="dk1"/>
              </a:solidFill>
              <a:latin typeface="Ubuntu"/>
            </a:endParaRPr>
          </a:p>
          <a:p>
            <a:pPr marL="0" lvl="0" indent="0" algn="ctr" rtl="0">
              <a:lnSpc>
                <a:spcPct val="150000"/>
              </a:lnSpc>
              <a:spcBef>
                <a:spcPts val="0"/>
              </a:spcBef>
              <a:spcAft>
                <a:spcPts val="0"/>
              </a:spcAft>
              <a:buNone/>
            </a:pPr>
            <a:r>
              <a:rPr lang="fr-FR" sz="1200" dirty="0">
                <a:solidFill>
                  <a:schemeClr val="dk1"/>
                </a:solidFill>
                <a:latin typeface="Ubuntu"/>
              </a:rPr>
              <a:t>2ème vice-président : Tony Bernard</a:t>
            </a:r>
            <a:endParaRPr sz="1200">
              <a:solidFill>
                <a:schemeClr val="dk1"/>
              </a:solidFill>
              <a:latin typeface="Ubuntu"/>
            </a:endParaRPr>
          </a:p>
          <a:p>
            <a:pPr algn="ctr">
              <a:lnSpc>
                <a:spcPct val="150000"/>
              </a:lnSpc>
            </a:pPr>
            <a:r>
              <a:rPr lang="fr-FR" sz="1200" dirty="0">
                <a:solidFill>
                  <a:schemeClr val="dk1"/>
                </a:solidFill>
                <a:latin typeface="Ubuntu"/>
              </a:rPr>
              <a:t>3ème vice-président : </a:t>
            </a:r>
            <a:r>
              <a:rPr lang="fr-FR" sz="1200" err="1">
                <a:solidFill>
                  <a:schemeClr val="dk1"/>
                </a:solidFill>
                <a:latin typeface="Ubuntu"/>
              </a:rPr>
              <a:t>Eric</a:t>
            </a:r>
            <a:r>
              <a:rPr lang="fr-FR" sz="1200" dirty="0">
                <a:solidFill>
                  <a:schemeClr val="dk1"/>
                </a:solidFill>
                <a:latin typeface="Ubuntu"/>
              </a:rPr>
              <a:t> Portier </a:t>
            </a:r>
            <a:endParaRPr sz="1200">
              <a:solidFill>
                <a:schemeClr val="dk1"/>
              </a:solidFill>
              <a:latin typeface="Ubuntu"/>
            </a:endParaRPr>
          </a:p>
          <a:p>
            <a:pPr marL="0" lvl="0" indent="0" algn="ctr" rtl="0">
              <a:lnSpc>
                <a:spcPct val="150000"/>
              </a:lnSpc>
              <a:spcBef>
                <a:spcPts val="0"/>
              </a:spcBef>
              <a:spcAft>
                <a:spcPts val="0"/>
              </a:spcAft>
              <a:buNone/>
            </a:pPr>
            <a:r>
              <a:rPr lang="fr-FR" sz="1200" dirty="0">
                <a:solidFill>
                  <a:schemeClr val="dk1"/>
                </a:solidFill>
                <a:latin typeface="Ubuntu"/>
              </a:rPr>
              <a:t>4ème vice-président : Gilles </a:t>
            </a:r>
            <a:r>
              <a:rPr lang="fr-FR" sz="1200" err="1">
                <a:solidFill>
                  <a:schemeClr val="dk1"/>
                </a:solidFill>
                <a:latin typeface="Ubuntu"/>
              </a:rPr>
              <a:t>Voldoire</a:t>
            </a:r>
            <a:endParaRPr sz="1200">
              <a:solidFill>
                <a:schemeClr val="dk1"/>
              </a:solidFill>
              <a:latin typeface="Ubuntu"/>
              <a:ea typeface="Ubuntu"/>
              <a:cs typeface="Ubuntu"/>
            </a:endParaRPr>
          </a:p>
        </p:txBody>
      </p:sp>
      <p:sp>
        <p:nvSpPr>
          <p:cNvPr id="3" name="Google Shape;78;p4">
            <a:extLst>
              <a:ext uri="{FF2B5EF4-FFF2-40B4-BE49-F238E27FC236}">
                <a16:creationId xmlns:a16="http://schemas.microsoft.com/office/drawing/2014/main" id="{1D386910-C312-5CF2-2314-1751B1A1E628}"/>
              </a:ext>
            </a:extLst>
          </p:cNvPr>
          <p:cNvSpPr txBox="1"/>
          <p:nvPr/>
        </p:nvSpPr>
        <p:spPr>
          <a:xfrm>
            <a:off x="245497" y="235975"/>
            <a:ext cx="4782900" cy="523200"/>
          </a:xfrm>
          <a:prstGeom prst="rect">
            <a:avLst/>
          </a:prstGeom>
          <a:noFill/>
          <a:ln>
            <a:noFill/>
          </a:ln>
        </p:spPr>
        <p:txBody>
          <a:bodyPr spcFirstLastPara="1" wrap="square" lIns="91425" tIns="45700" rIns="91425" bIns="45700" anchor="t" anchorCtr="0">
            <a:spAutoFit/>
          </a:bodyPr>
          <a:lstStyle/>
          <a:p>
            <a:pPr>
              <a:buSzPts val="2800"/>
            </a:pPr>
            <a:r>
              <a:rPr lang="fr-FR" sz="2800" b="1" dirty="0">
                <a:latin typeface="Ubuntu"/>
                <a:ea typeface="Ubuntu"/>
                <a:cs typeface="Ubuntu"/>
                <a:sym typeface="Ubuntu"/>
              </a:rPr>
              <a:t>1</a:t>
            </a:r>
            <a:r>
              <a:rPr lang="fr-FR" sz="2800" b="1" i="0" u="none" strike="noStrike" cap="none" dirty="0">
                <a:solidFill>
                  <a:srgbClr val="000000"/>
                </a:solidFill>
                <a:latin typeface="Ubuntu"/>
                <a:ea typeface="Ubuntu"/>
                <a:cs typeface="Ubuntu"/>
                <a:sym typeface="Ubuntu"/>
              </a:rPr>
              <a:t>.</a:t>
            </a:r>
            <a:r>
              <a:rPr lang="fr-FR" sz="2800" b="1" dirty="0">
                <a:latin typeface="Ubuntu"/>
                <a:ea typeface="Ubuntu"/>
                <a:cs typeface="Ubuntu"/>
                <a:sym typeface="Ubuntu"/>
              </a:rPr>
              <a:t> Présentation du </a:t>
            </a:r>
            <a:r>
              <a:rPr lang="fr-FR" sz="2800" b="1" i="0" u="none" strike="noStrike" cap="none" dirty="0">
                <a:solidFill>
                  <a:srgbClr val="000000"/>
                </a:solidFill>
                <a:latin typeface="Ubuntu"/>
                <a:ea typeface="Ubuntu"/>
                <a:cs typeface="Ubuntu"/>
                <a:sym typeface="Ubuntu"/>
              </a:rPr>
              <a:t>GAL</a:t>
            </a:r>
            <a:endParaRPr sz="1400" b="0" i="0" u="none" strike="noStrike" cap="none" dirty="0">
              <a:solidFill>
                <a:srgbClr val="000000"/>
              </a:solidFill>
              <a:latin typeface="Ubuntu"/>
              <a:ea typeface="Ubuntu"/>
              <a:cs typeface="Ubuntu"/>
              <a:sym typeface="Ubuntu"/>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6"/>
          <p:cNvSpPr txBox="1">
            <a:spLocks noGrp="1"/>
          </p:cNvSpPr>
          <p:nvPr>
            <p:ph type="title"/>
          </p:nvPr>
        </p:nvSpPr>
        <p:spPr>
          <a:xfrm>
            <a:off x="216700" y="1297450"/>
            <a:ext cx="8982900" cy="3764700"/>
          </a:xfrm>
          <a:prstGeom prst="rect">
            <a:avLst/>
          </a:prstGeom>
          <a:noFill/>
          <a:ln>
            <a:noFill/>
          </a:ln>
        </p:spPr>
        <p:txBody>
          <a:bodyPr spcFirstLastPara="1" wrap="square" lIns="68550" tIns="34275" rIns="68550" bIns="34275" anchor="ctr" anchorCtr="0">
            <a:normAutofit fontScale="90000"/>
          </a:bodyPr>
          <a:lstStyle/>
          <a:p>
            <a:pPr marL="0" lvl="0" indent="0" algn="l" rtl="0">
              <a:lnSpc>
                <a:spcPct val="115000"/>
              </a:lnSpc>
              <a:spcBef>
                <a:spcPts val="0"/>
              </a:spcBef>
              <a:spcAft>
                <a:spcPts val="0"/>
              </a:spcAft>
              <a:buSzPct val="93750"/>
              <a:buNone/>
            </a:pPr>
            <a:r>
              <a:rPr lang="fr-FR" sz="1600">
                <a:latin typeface="Ubuntu"/>
                <a:ea typeface="Ubuntu"/>
                <a:cs typeface="Ubuntu"/>
                <a:sym typeface="Ubuntu"/>
              </a:rPr>
              <a:t>Le </a:t>
            </a:r>
            <a:r>
              <a:rPr lang="fr-FR" sz="1600" b="1" i="1">
                <a:solidFill>
                  <a:srgbClr val="5C846E"/>
                </a:solidFill>
                <a:latin typeface="Ubuntu"/>
                <a:ea typeface="Ubuntu"/>
                <a:cs typeface="Ubuntu"/>
                <a:sym typeface="Ubuntu"/>
              </a:rPr>
              <a:t>service mutualisé</a:t>
            </a:r>
            <a:r>
              <a:rPr lang="fr-FR" sz="1600" b="1" i="1">
                <a:solidFill>
                  <a:srgbClr val="008E40"/>
                </a:solidFill>
                <a:latin typeface="Ubuntu"/>
                <a:ea typeface="Ubuntu"/>
                <a:cs typeface="Ubuntu"/>
                <a:sym typeface="Ubuntu"/>
              </a:rPr>
              <a:t> </a:t>
            </a:r>
            <a:r>
              <a:rPr lang="fr-FR" sz="1600">
                <a:latin typeface="Ubuntu"/>
                <a:ea typeface="Ubuntu"/>
                <a:cs typeface="Ubuntu"/>
                <a:sym typeface="Ubuntu"/>
              </a:rPr>
              <a:t>est géré par la structure porteuse (SMAD des Combrailles). </a:t>
            </a:r>
            <a:endParaRPr sz="1600">
              <a:latin typeface="Ubuntu"/>
              <a:ea typeface="Ubuntu"/>
              <a:cs typeface="Ubuntu"/>
              <a:sym typeface="Ubuntu"/>
            </a:endParaRPr>
          </a:p>
          <a:p>
            <a:pPr marL="0" lvl="0" indent="0" algn="l" rtl="0">
              <a:lnSpc>
                <a:spcPct val="115000"/>
              </a:lnSpc>
              <a:spcBef>
                <a:spcPts val="0"/>
              </a:spcBef>
              <a:spcAft>
                <a:spcPts val="0"/>
              </a:spcAft>
              <a:buSzPct val="93750"/>
              <a:buNone/>
            </a:pPr>
            <a:r>
              <a:rPr lang="fr-FR" sz="1600">
                <a:latin typeface="Ubuntu"/>
                <a:ea typeface="Ubuntu"/>
                <a:cs typeface="Ubuntu"/>
                <a:sym typeface="Ubuntu"/>
              </a:rPr>
              <a:t>Il se compose d’une coordinatrice, de 2 gestionnaires (SMAD+API) et du directeur. </a:t>
            </a:r>
            <a:endParaRPr sz="1600">
              <a:latin typeface="Ubuntu"/>
              <a:ea typeface="Ubuntu"/>
              <a:cs typeface="Ubuntu"/>
              <a:sym typeface="Ubuntu"/>
            </a:endParaRPr>
          </a:p>
          <a:p>
            <a:pPr marL="0" lvl="0" indent="0" algn="l" rtl="0">
              <a:lnSpc>
                <a:spcPct val="115000"/>
              </a:lnSpc>
              <a:spcBef>
                <a:spcPts val="0"/>
              </a:spcBef>
              <a:spcAft>
                <a:spcPts val="0"/>
              </a:spcAft>
              <a:buSzPct val="93750"/>
              <a:buNone/>
            </a:pPr>
            <a:endParaRPr sz="1600">
              <a:latin typeface="Ubuntu"/>
              <a:ea typeface="Ubuntu"/>
              <a:cs typeface="Ubuntu"/>
              <a:sym typeface="Ubuntu"/>
            </a:endParaRPr>
          </a:p>
          <a:p>
            <a:pPr marL="432000" lvl="0" indent="-262952" algn="l" rtl="0">
              <a:lnSpc>
                <a:spcPct val="115000"/>
              </a:lnSpc>
              <a:spcBef>
                <a:spcPts val="0"/>
              </a:spcBef>
              <a:spcAft>
                <a:spcPts val="0"/>
              </a:spcAft>
              <a:buSzPct val="100000"/>
              <a:buFont typeface="Ubuntu"/>
              <a:buChar char="➢"/>
            </a:pPr>
            <a:r>
              <a:rPr lang="fr-FR" sz="1600">
                <a:latin typeface="Ubuntu"/>
                <a:ea typeface="Ubuntu"/>
                <a:cs typeface="Ubuntu"/>
                <a:sym typeface="Ubuntu"/>
              </a:rPr>
              <a:t>Interlocuteur unique auprès de la Région et de l’ASP</a:t>
            </a:r>
            <a:endParaRPr sz="1600">
              <a:latin typeface="Ubuntu"/>
              <a:ea typeface="Ubuntu"/>
              <a:cs typeface="Ubuntu"/>
              <a:sym typeface="Ubuntu"/>
            </a:endParaRPr>
          </a:p>
          <a:p>
            <a:pPr marL="432000" lvl="0" indent="-262952" algn="l" rtl="0">
              <a:lnSpc>
                <a:spcPct val="115000"/>
              </a:lnSpc>
              <a:spcBef>
                <a:spcPts val="0"/>
              </a:spcBef>
              <a:spcAft>
                <a:spcPts val="0"/>
              </a:spcAft>
              <a:buSzPct val="100000"/>
              <a:buFont typeface="Ubuntu"/>
              <a:buChar char="➢"/>
            </a:pPr>
            <a:r>
              <a:rPr lang="fr-FR" sz="1600">
                <a:latin typeface="Ubuntu"/>
                <a:ea typeface="Ubuntu"/>
                <a:cs typeface="Ubuntu"/>
                <a:sym typeface="Ubuntu"/>
              </a:rPr>
              <a:t>Gestion administrative du programme (instruction des dossiers, maquette financière, etc.)</a:t>
            </a:r>
            <a:endParaRPr sz="1600">
              <a:latin typeface="Ubuntu"/>
              <a:ea typeface="Ubuntu"/>
              <a:cs typeface="Ubuntu"/>
              <a:sym typeface="Ubuntu"/>
            </a:endParaRPr>
          </a:p>
          <a:p>
            <a:pPr marL="431999" lvl="0" indent="-262952" algn="l" rtl="0">
              <a:lnSpc>
                <a:spcPct val="115000"/>
              </a:lnSpc>
              <a:spcBef>
                <a:spcPts val="0"/>
              </a:spcBef>
              <a:spcAft>
                <a:spcPts val="0"/>
              </a:spcAft>
              <a:buSzPct val="100000"/>
              <a:buFont typeface="Ubuntu"/>
              <a:buChar char="➢"/>
            </a:pPr>
            <a:r>
              <a:rPr lang="fr-FR" sz="1600">
                <a:latin typeface="Ubuntu"/>
                <a:ea typeface="Ubuntu"/>
                <a:cs typeface="Ubuntu"/>
                <a:sym typeface="Ubuntu"/>
              </a:rPr>
              <a:t>Organisation des réunions du comité de programmation (dossier de séance, relevé de décisions)</a:t>
            </a:r>
            <a:endParaRPr sz="1600">
              <a:latin typeface="Ubuntu"/>
              <a:ea typeface="Ubuntu"/>
              <a:cs typeface="Ubuntu"/>
              <a:sym typeface="Ubuntu"/>
            </a:endParaRPr>
          </a:p>
          <a:p>
            <a:pPr marL="432000" lvl="0" indent="-262952" algn="l" rtl="0">
              <a:lnSpc>
                <a:spcPct val="115000"/>
              </a:lnSpc>
              <a:spcBef>
                <a:spcPts val="0"/>
              </a:spcBef>
              <a:spcAft>
                <a:spcPts val="0"/>
              </a:spcAft>
              <a:buSzPct val="100000"/>
              <a:buFont typeface="Ubuntu"/>
              <a:buChar char="➢"/>
            </a:pPr>
            <a:r>
              <a:rPr lang="fr-FR" sz="1600">
                <a:latin typeface="Ubuntu"/>
                <a:ea typeface="Ubuntu"/>
                <a:cs typeface="Ubuntu"/>
                <a:sym typeface="Ubuntu"/>
              </a:rPr>
              <a:t>Coordination des animateurs locaux</a:t>
            </a:r>
            <a:endParaRPr sz="1600">
              <a:latin typeface="Ubuntu"/>
              <a:ea typeface="Ubuntu"/>
              <a:cs typeface="Ubuntu"/>
              <a:sym typeface="Ubuntu"/>
            </a:endParaRPr>
          </a:p>
          <a:p>
            <a:pPr marL="0" lvl="0" indent="0" algn="l" rtl="0">
              <a:lnSpc>
                <a:spcPct val="115000"/>
              </a:lnSpc>
              <a:spcBef>
                <a:spcPts val="0"/>
              </a:spcBef>
              <a:spcAft>
                <a:spcPts val="0"/>
              </a:spcAft>
              <a:buSzPct val="93750"/>
              <a:buNone/>
            </a:pPr>
            <a:endParaRPr sz="1600">
              <a:latin typeface="Ubuntu"/>
              <a:ea typeface="Ubuntu"/>
              <a:cs typeface="Ubuntu"/>
              <a:sym typeface="Ubuntu"/>
            </a:endParaRPr>
          </a:p>
          <a:p>
            <a:pPr marL="0" lvl="0" indent="0" algn="l" rtl="0">
              <a:lnSpc>
                <a:spcPct val="115000"/>
              </a:lnSpc>
              <a:spcBef>
                <a:spcPts val="0"/>
              </a:spcBef>
              <a:spcAft>
                <a:spcPts val="0"/>
              </a:spcAft>
              <a:buSzPct val="51562"/>
              <a:buNone/>
            </a:pPr>
            <a:r>
              <a:rPr lang="fr-FR" sz="1600">
                <a:latin typeface="Ubuntu"/>
                <a:ea typeface="Ubuntu"/>
                <a:cs typeface="Ubuntu"/>
                <a:sym typeface="Ubuntu"/>
              </a:rPr>
              <a:t>Des </a:t>
            </a:r>
            <a:r>
              <a:rPr lang="fr-FR" sz="1600" b="1">
                <a:solidFill>
                  <a:srgbClr val="FF9900"/>
                </a:solidFill>
                <a:latin typeface="Ubuntu"/>
                <a:ea typeface="Ubuntu"/>
                <a:cs typeface="Ubuntu"/>
                <a:sym typeface="Ubuntu"/>
              </a:rPr>
              <a:t>animateurs locaux</a:t>
            </a:r>
            <a:r>
              <a:rPr lang="fr-FR" sz="1600">
                <a:latin typeface="Ubuntu"/>
                <a:ea typeface="Ubuntu"/>
                <a:cs typeface="Ubuntu"/>
                <a:sym typeface="Ubuntu"/>
              </a:rPr>
              <a:t> sont</a:t>
            </a:r>
            <a:r>
              <a:rPr lang="fr-FR" sz="1600" b="1" i="1">
                <a:latin typeface="Ubuntu"/>
                <a:ea typeface="Ubuntu"/>
                <a:cs typeface="Ubuntu"/>
                <a:sym typeface="Ubuntu"/>
              </a:rPr>
              <a:t> </a:t>
            </a:r>
            <a:r>
              <a:rPr lang="fr-FR" sz="1600">
                <a:latin typeface="Ubuntu"/>
                <a:ea typeface="Ubuntu"/>
                <a:cs typeface="Ubuntu"/>
                <a:sym typeface="Ubuntu"/>
              </a:rPr>
              <a:t>présents sur chacun des 6 territoires</a:t>
            </a:r>
            <a:r>
              <a:rPr lang="fr-FR" sz="1600" b="1" i="1">
                <a:latin typeface="Ubuntu"/>
                <a:ea typeface="Ubuntu"/>
                <a:cs typeface="Ubuntu"/>
                <a:sym typeface="Ubuntu"/>
              </a:rPr>
              <a:t> </a:t>
            </a:r>
            <a:r>
              <a:rPr lang="fr-FR" sz="1600">
                <a:latin typeface="Ubuntu"/>
                <a:ea typeface="Ubuntu"/>
                <a:cs typeface="Ubuntu"/>
                <a:sym typeface="Ubuntu"/>
              </a:rPr>
              <a:t>partenaires du LEADER. </a:t>
            </a:r>
            <a:endParaRPr sz="1600">
              <a:latin typeface="Ubuntu"/>
              <a:ea typeface="Ubuntu"/>
              <a:cs typeface="Ubuntu"/>
              <a:sym typeface="Ubuntu"/>
            </a:endParaRPr>
          </a:p>
          <a:p>
            <a:pPr marL="0" lvl="0" indent="0" algn="l" rtl="0">
              <a:lnSpc>
                <a:spcPct val="115000"/>
              </a:lnSpc>
              <a:spcBef>
                <a:spcPts val="0"/>
              </a:spcBef>
              <a:spcAft>
                <a:spcPts val="0"/>
              </a:spcAft>
              <a:buSzPct val="51562"/>
              <a:buNone/>
            </a:pPr>
            <a:r>
              <a:rPr lang="fr-FR" sz="1600">
                <a:latin typeface="Ubuntu"/>
                <a:ea typeface="Ubuntu"/>
                <a:cs typeface="Ubuntu"/>
                <a:sym typeface="Ubuntu"/>
              </a:rPr>
              <a:t>Ils sont les interlocuteurs directs des porteurs de projets et des élus locaux.</a:t>
            </a:r>
            <a:endParaRPr sz="1600">
              <a:latin typeface="Ubuntu"/>
              <a:ea typeface="Ubuntu"/>
              <a:cs typeface="Ubuntu"/>
              <a:sym typeface="Ubuntu"/>
            </a:endParaRPr>
          </a:p>
          <a:p>
            <a:pPr marL="0" lvl="0" indent="0" algn="l" rtl="0">
              <a:lnSpc>
                <a:spcPct val="115000"/>
              </a:lnSpc>
              <a:spcBef>
                <a:spcPts val="0"/>
              </a:spcBef>
              <a:spcAft>
                <a:spcPts val="0"/>
              </a:spcAft>
              <a:buSzPct val="51562"/>
              <a:buNone/>
            </a:pPr>
            <a:endParaRPr sz="1600">
              <a:latin typeface="Ubuntu"/>
              <a:ea typeface="Ubuntu"/>
              <a:cs typeface="Ubuntu"/>
              <a:sym typeface="Ubuntu"/>
            </a:endParaRPr>
          </a:p>
          <a:p>
            <a:pPr marL="432000" lvl="0" indent="-261460" algn="l" rtl="0">
              <a:lnSpc>
                <a:spcPct val="115000"/>
              </a:lnSpc>
              <a:spcBef>
                <a:spcPts val="0"/>
              </a:spcBef>
              <a:spcAft>
                <a:spcPts val="0"/>
              </a:spcAft>
              <a:buSzPct val="100000"/>
              <a:buFont typeface="Ubuntu"/>
              <a:buChar char="➢"/>
            </a:pPr>
            <a:r>
              <a:rPr lang="fr-FR" sz="1600">
                <a:latin typeface="Ubuntu"/>
                <a:ea typeface="Ubuntu"/>
                <a:cs typeface="Ubuntu"/>
                <a:sym typeface="Ubuntu"/>
              </a:rPr>
              <a:t>Recevoir et accompagner les porteurs de projets</a:t>
            </a:r>
            <a:endParaRPr sz="1600">
              <a:latin typeface="Ubuntu"/>
              <a:ea typeface="Ubuntu"/>
              <a:cs typeface="Ubuntu"/>
              <a:sym typeface="Ubuntu"/>
            </a:endParaRPr>
          </a:p>
          <a:p>
            <a:pPr marL="432000" lvl="0" indent="-261460" algn="l" rtl="0">
              <a:lnSpc>
                <a:spcPct val="115000"/>
              </a:lnSpc>
              <a:spcBef>
                <a:spcPts val="0"/>
              </a:spcBef>
              <a:spcAft>
                <a:spcPts val="0"/>
              </a:spcAft>
              <a:buSzPct val="100000"/>
              <a:buFont typeface="Ubuntu"/>
              <a:buChar char="➢"/>
            </a:pPr>
            <a:r>
              <a:rPr lang="fr-FR" sz="1600">
                <a:latin typeface="Ubuntu"/>
                <a:ea typeface="Ubuntu"/>
                <a:cs typeface="Ubuntu"/>
                <a:sym typeface="Ubuntu"/>
              </a:rPr>
              <a:t>Aider au montage des demandes de subvention et de paiement</a:t>
            </a:r>
            <a:endParaRPr sz="1600">
              <a:latin typeface="Ubuntu"/>
              <a:ea typeface="Ubuntu"/>
              <a:cs typeface="Ubuntu"/>
              <a:sym typeface="Ubuntu"/>
            </a:endParaRPr>
          </a:p>
          <a:p>
            <a:pPr marL="432000" lvl="0" indent="-261460" algn="l" rtl="0">
              <a:lnSpc>
                <a:spcPct val="115000"/>
              </a:lnSpc>
              <a:spcBef>
                <a:spcPts val="0"/>
              </a:spcBef>
              <a:spcAft>
                <a:spcPts val="0"/>
              </a:spcAft>
              <a:buSzPct val="100000"/>
              <a:buFont typeface="Ubuntu"/>
              <a:buChar char="➢"/>
            </a:pPr>
            <a:r>
              <a:rPr lang="fr-FR" sz="1600">
                <a:latin typeface="Ubuntu"/>
                <a:ea typeface="Ubuntu"/>
                <a:cs typeface="Ubuntu"/>
                <a:sym typeface="Ubuntu"/>
              </a:rPr>
              <a:t>Mettre en œuvre la stratégie LEADER </a:t>
            </a:r>
            <a:endParaRPr sz="1600">
              <a:latin typeface="Ubuntu"/>
              <a:ea typeface="Ubuntu"/>
              <a:cs typeface="Ubuntu"/>
              <a:sym typeface="Ubuntu"/>
            </a:endParaRPr>
          </a:p>
        </p:txBody>
      </p:sp>
      <p:sp>
        <p:nvSpPr>
          <p:cNvPr id="95" name="Google Shape;95;p6"/>
          <p:cNvSpPr txBox="1">
            <a:spLocks noGrp="1"/>
          </p:cNvSpPr>
          <p:nvPr>
            <p:ph type="title"/>
          </p:nvPr>
        </p:nvSpPr>
        <p:spPr>
          <a:xfrm>
            <a:off x="2510400" y="919163"/>
            <a:ext cx="3842700" cy="420000"/>
          </a:xfrm>
          <a:prstGeom prst="rect">
            <a:avLst/>
          </a:prstGeom>
          <a:noFill/>
          <a:ln>
            <a:noFill/>
          </a:ln>
        </p:spPr>
        <p:txBody>
          <a:bodyPr spcFirstLastPara="1" wrap="square" lIns="68575" tIns="34275" rIns="68575" bIns="34275" anchor="ctr" anchorCtr="0">
            <a:normAutofit/>
          </a:bodyPr>
          <a:lstStyle/>
          <a:p>
            <a:pPr algn="ctr"/>
            <a:r>
              <a:rPr lang="fr-FR" sz="2000" b="1" i="1" dirty="0">
                <a:solidFill>
                  <a:srgbClr val="F1C232"/>
                </a:solidFill>
                <a:latin typeface="Ubuntu"/>
                <a:sym typeface="Ubuntu"/>
              </a:rPr>
              <a:t>L’équipe technique</a:t>
            </a:r>
            <a:endParaRPr lang="en-US" sz="2000" b="1">
              <a:solidFill>
                <a:srgbClr val="F1C232"/>
              </a:solidFill>
              <a:latin typeface="Ubuntu"/>
            </a:endParaRPr>
          </a:p>
        </p:txBody>
      </p:sp>
      <p:sp>
        <p:nvSpPr>
          <p:cNvPr id="5" name="Google Shape;78;p4">
            <a:extLst>
              <a:ext uri="{FF2B5EF4-FFF2-40B4-BE49-F238E27FC236}">
                <a16:creationId xmlns:a16="http://schemas.microsoft.com/office/drawing/2014/main" id="{90D0D047-FDBE-EB29-853C-63EB87C1F3E0}"/>
              </a:ext>
            </a:extLst>
          </p:cNvPr>
          <p:cNvSpPr txBox="1"/>
          <p:nvPr/>
        </p:nvSpPr>
        <p:spPr>
          <a:xfrm>
            <a:off x="245497" y="235975"/>
            <a:ext cx="4782900" cy="523200"/>
          </a:xfrm>
          <a:prstGeom prst="rect">
            <a:avLst/>
          </a:prstGeom>
          <a:noFill/>
          <a:ln>
            <a:noFill/>
          </a:ln>
        </p:spPr>
        <p:txBody>
          <a:bodyPr spcFirstLastPara="1" wrap="square" lIns="91425" tIns="45700" rIns="91425" bIns="45700" anchor="t" anchorCtr="0">
            <a:spAutoFit/>
          </a:bodyPr>
          <a:lstStyle/>
          <a:p>
            <a:pPr>
              <a:buSzPts val="2800"/>
            </a:pPr>
            <a:r>
              <a:rPr lang="fr-FR" sz="2800" b="1" dirty="0">
                <a:latin typeface="Ubuntu"/>
                <a:ea typeface="Ubuntu"/>
                <a:cs typeface="Ubuntu"/>
                <a:sym typeface="Ubuntu"/>
              </a:rPr>
              <a:t>1</a:t>
            </a:r>
            <a:r>
              <a:rPr lang="fr-FR" sz="2800" b="1" i="0" u="none" strike="noStrike" cap="none" dirty="0">
                <a:solidFill>
                  <a:srgbClr val="000000"/>
                </a:solidFill>
                <a:latin typeface="Ubuntu"/>
                <a:ea typeface="Ubuntu"/>
                <a:cs typeface="Ubuntu"/>
                <a:sym typeface="Ubuntu"/>
              </a:rPr>
              <a:t>.</a:t>
            </a:r>
            <a:r>
              <a:rPr lang="fr-FR" sz="2800" b="1" dirty="0">
                <a:latin typeface="Ubuntu"/>
                <a:ea typeface="Ubuntu"/>
                <a:cs typeface="Ubuntu"/>
                <a:sym typeface="Ubuntu"/>
              </a:rPr>
              <a:t> Présentation du </a:t>
            </a:r>
            <a:r>
              <a:rPr lang="fr-FR" sz="2800" b="1" i="0" u="none" strike="noStrike" cap="none" dirty="0">
                <a:solidFill>
                  <a:srgbClr val="000000"/>
                </a:solidFill>
                <a:latin typeface="Ubuntu"/>
                <a:ea typeface="Ubuntu"/>
                <a:cs typeface="Ubuntu"/>
                <a:sym typeface="Ubuntu"/>
              </a:rPr>
              <a:t>GAL</a:t>
            </a:r>
            <a:endParaRPr sz="1400" b="0" i="0" u="none" strike="noStrike" cap="none" dirty="0">
              <a:solidFill>
                <a:srgbClr val="000000"/>
              </a:solidFill>
              <a:latin typeface="Ubuntu"/>
              <a:ea typeface="Ubuntu"/>
              <a:cs typeface="Ubuntu"/>
              <a:sym typeface="Ubuntu"/>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7"/>
          <p:cNvSpPr txBox="1">
            <a:spLocks noGrp="1"/>
          </p:cNvSpPr>
          <p:nvPr>
            <p:ph type="title"/>
          </p:nvPr>
        </p:nvSpPr>
        <p:spPr>
          <a:xfrm>
            <a:off x="127189" y="860360"/>
            <a:ext cx="8897293" cy="4149300"/>
          </a:xfrm>
          <a:prstGeom prst="rect">
            <a:avLst/>
          </a:prstGeom>
          <a:noFill/>
          <a:ln>
            <a:noFill/>
          </a:ln>
        </p:spPr>
        <p:txBody>
          <a:bodyPr spcFirstLastPara="1" wrap="square" lIns="68575" tIns="34275" rIns="68575" bIns="34275" anchor="ctr" anchorCtr="0">
            <a:noAutofit/>
          </a:bodyPr>
          <a:lstStyle/>
          <a:p>
            <a:pPr marL="0" lvl="0" indent="0" algn="just" rtl="0">
              <a:lnSpc>
                <a:spcPct val="115000"/>
              </a:lnSpc>
              <a:spcBef>
                <a:spcPts val="0"/>
              </a:spcBef>
              <a:spcAft>
                <a:spcPts val="0"/>
              </a:spcAft>
              <a:buSzPts val="1400"/>
              <a:buNone/>
            </a:pPr>
            <a:r>
              <a:rPr lang="fr-FR" sz="1400">
                <a:latin typeface="Ubuntu"/>
                <a:ea typeface="Ubuntu"/>
                <a:cs typeface="Ubuntu"/>
                <a:sym typeface="Ubuntu"/>
              </a:rPr>
              <a:t>→  une stratégie de </a:t>
            </a:r>
            <a:r>
              <a:rPr lang="fr-FR" sz="1400" b="1">
                <a:latin typeface="Ubuntu"/>
                <a:ea typeface="Ubuntu"/>
                <a:cs typeface="Ubuntu"/>
                <a:sym typeface="Ubuntu"/>
              </a:rPr>
              <a:t>coopération</a:t>
            </a:r>
            <a:r>
              <a:rPr lang="fr-FR" sz="1400">
                <a:latin typeface="Ubuntu"/>
                <a:ea typeface="Ubuntu"/>
                <a:cs typeface="Ubuntu"/>
                <a:sym typeface="Ubuntu"/>
              </a:rPr>
              <a:t>, d’</a:t>
            </a:r>
            <a:r>
              <a:rPr lang="fr-FR" sz="1400" b="1">
                <a:latin typeface="Ubuntu"/>
                <a:ea typeface="Ubuntu"/>
                <a:cs typeface="Ubuntu"/>
                <a:sym typeface="Ubuntu"/>
              </a:rPr>
              <a:t>innovation</a:t>
            </a:r>
            <a:r>
              <a:rPr lang="fr-FR" sz="1400">
                <a:latin typeface="Ubuntu"/>
                <a:ea typeface="Ubuntu"/>
                <a:cs typeface="Ubuntu"/>
                <a:sym typeface="Ubuntu"/>
              </a:rPr>
              <a:t> et d’</a:t>
            </a:r>
            <a:r>
              <a:rPr lang="fr-FR" sz="1400" b="1">
                <a:latin typeface="Ubuntu"/>
                <a:ea typeface="Ubuntu"/>
                <a:cs typeface="Ubuntu"/>
                <a:sym typeface="Ubuntu"/>
              </a:rPr>
              <a:t>intelligence territoriale</a:t>
            </a:r>
            <a:endParaRPr sz="1400" b="1">
              <a:latin typeface="Ubuntu"/>
              <a:ea typeface="Ubuntu"/>
              <a:cs typeface="Ubuntu"/>
              <a:sym typeface="Ubuntu"/>
            </a:endParaRPr>
          </a:p>
          <a:p>
            <a:pPr marL="0" lvl="0" indent="0" algn="l" rtl="0">
              <a:lnSpc>
                <a:spcPct val="115000"/>
              </a:lnSpc>
              <a:spcBef>
                <a:spcPts val="0"/>
              </a:spcBef>
              <a:spcAft>
                <a:spcPts val="0"/>
              </a:spcAft>
              <a:buSzPts val="1400"/>
              <a:buNone/>
            </a:pPr>
            <a:r>
              <a:rPr lang="fr-FR" sz="1400">
                <a:latin typeface="Ubuntu"/>
                <a:ea typeface="Ubuntu"/>
                <a:cs typeface="Ubuntu"/>
                <a:sym typeface="Ubuntu"/>
              </a:rPr>
              <a:t>“</a:t>
            </a:r>
            <a:r>
              <a:rPr lang="fr-FR" sz="1400" i="1">
                <a:latin typeface="Ubuntu"/>
                <a:ea typeface="Ubuntu"/>
                <a:cs typeface="Ubuntu"/>
                <a:sym typeface="Ubuntu"/>
              </a:rPr>
              <a:t>Le programme « Leader Puy-de-Dôme 2023-2027 » entend s’appuyer sur le potentiel de </a:t>
            </a:r>
            <a:r>
              <a:rPr lang="fr-FR" sz="1400" b="1" i="1">
                <a:latin typeface="Ubuntu"/>
                <a:ea typeface="Ubuntu"/>
                <a:cs typeface="Ubuntu"/>
                <a:sym typeface="Ubuntu"/>
              </a:rPr>
              <a:t>coopération</a:t>
            </a:r>
            <a:r>
              <a:rPr lang="fr-FR" sz="1400" i="1">
                <a:latin typeface="Ubuntu"/>
                <a:ea typeface="Ubuntu"/>
                <a:cs typeface="Ubuntu"/>
                <a:sym typeface="Ubuntu"/>
              </a:rPr>
              <a:t> interterritoriale locale et sans les opposer, entre les composantes urbaines, périurbaines et rurales du territoire</a:t>
            </a:r>
            <a:r>
              <a:rPr lang="fr-FR" sz="1400">
                <a:latin typeface="Ubuntu"/>
                <a:ea typeface="Ubuntu"/>
                <a:cs typeface="Ubuntu"/>
                <a:sym typeface="Ubuntu"/>
              </a:rPr>
              <a:t>.</a:t>
            </a:r>
            <a:br>
              <a:rPr lang="fr-FR" sz="1400">
                <a:latin typeface="Ubuntu"/>
                <a:ea typeface="Ubuntu"/>
                <a:cs typeface="Ubuntu"/>
                <a:sym typeface="Ubuntu"/>
              </a:rPr>
            </a:br>
            <a:br>
              <a:rPr lang="fr-FR" sz="1400">
                <a:latin typeface="Ubuntu"/>
                <a:ea typeface="Ubuntu"/>
                <a:cs typeface="Ubuntu"/>
                <a:sym typeface="Ubuntu"/>
              </a:rPr>
            </a:br>
            <a:r>
              <a:rPr lang="fr-FR" sz="1400" i="1">
                <a:latin typeface="Ubuntu"/>
                <a:ea typeface="Ubuntu"/>
                <a:cs typeface="Ubuntu"/>
                <a:sym typeface="Ubuntu"/>
              </a:rPr>
              <a:t>Aussi, la stratégie consiste à consolider le maillage du territoire en </a:t>
            </a:r>
            <a:r>
              <a:rPr lang="fr-FR" sz="1400" b="1" i="1">
                <a:latin typeface="Ubuntu"/>
                <a:ea typeface="Ubuntu"/>
                <a:cs typeface="Ubuntu"/>
                <a:sym typeface="Ubuntu"/>
              </a:rPr>
              <a:t>redynamisant les centres-bourgs</a:t>
            </a:r>
            <a:r>
              <a:rPr lang="fr-FR" sz="1400" i="1">
                <a:latin typeface="Ubuntu"/>
                <a:ea typeface="Ubuntu"/>
                <a:cs typeface="Ubuntu"/>
                <a:sym typeface="Ubuntu"/>
              </a:rPr>
              <a:t>, à </a:t>
            </a:r>
            <a:r>
              <a:rPr lang="fr-FR" sz="1400" b="1" i="1">
                <a:latin typeface="Ubuntu"/>
                <a:ea typeface="Ubuntu"/>
                <a:cs typeface="Ubuntu"/>
                <a:sym typeface="Ubuntu"/>
              </a:rPr>
              <a:t>renforcer le tissu économique </a:t>
            </a:r>
            <a:r>
              <a:rPr lang="fr-FR" sz="1400" i="1">
                <a:latin typeface="Ubuntu"/>
                <a:ea typeface="Ubuntu"/>
                <a:cs typeface="Ubuntu"/>
                <a:sym typeface="Ubuntu"/>
              </a:rPr>
              <a:t>par le soutien aux filières, aux savoir-faire des acteurs et par l’accompagnement du </a:t>
            </a:r>
            <a:r>
              <a:rPr lang="fr-FR" sz="1400" b="1" i="1">
                <a:latin typeface="Ubuntu"/>
                <a:ea typeface="Ubuntu"/>
                <a:cs typeface="Ubuntu"/>
                <a:sym typeface="Ubuntu"/>
              </a:rPr>
              <a:t>tourisme de demain</a:t>
            </a:r>
            <a:r>
              <a:rPr lang="fr-FR" sz="1400" i="1">
                <a:latin typeface="Ubuntu"/>
                <a:ea typeface="Ubuntu"/>
                <a:cs typeface="Ubuntu"/>
                <a:sym typeface="Ubuntu"/>
              </a:rPr>
              <a:t>. Enfin, elle s’attachera à créer les conditions de la </a:t>
            </a:r>
            <a:r>
              <a:rPr lang="fr-FR" sz="1400" b="1" i="1">
                <a:latin typeface="Ubuntu"/>
                <a:ea typeface="Ubuntu"/>
                <a:cs typeface="Ubuntu"/>
                <a:sym typeface="Ubuntu"/>
              </a:rPr>
              <a:t>résilience du territoire </a:t>
            </a:r>
            <a:r>
              <a:rPr lang="fr-FR" sz="1400" i="1">
                <a:latin typeface="Ubuntu"/>
                <a:ea typeface="Ubuntu"/>
                <a:cs typeface="Ubuntu"/>
                <a:sym typeface="Ubuntu"/>
              </a:rPr>
              <a:t>en réponse aux urgences et aux défis écologiques et énergétiques. Le logigramme d’objectifs stratégiques et opérationnels se trouve en dernière page de ce présent document.</a:t>
            </a:r>
            <a:r>
              <a:rPr lang="fr-FR" sz="1400">
                <a:latin typeface="Ubuntu"/>
                <a:ea typeface="Ubuntu"/>
                <a:cs typeface="Ubuntu"/>
                <a:sym typeface="Ubuntu"/>
              </a:rPr>
              <a:t>”</a:t>
            </a:r>
            <a:br>
              <a:rPr lang="fr-FR" sz="1400">
                <a:latin typeface="Ubuntu"/>
                <a:ea typeface="Ubuntu"/>
                <a:cs typeface="Ubuntu"/>
                <a:sym typeface="Ubuntu"/>
              </a:rPr>
            </a:br>
            <a:endParaRPr sz="1400">
              <a:latin typeface="Ubuntu"/>
              <a:ea typeface="Ubuntu"/>
              <a:cs typeface="Ubuntu"/>
              <a:sym typeface="Ubuntu"/>
            </a:endParaRPr>
          </a:p>
          <a:p>
            <a:pPr marL="0" lvl="0" indent="0" algn="l" rtl="0">
              <a:lnSpc>
                <a:spcPct val="115000"/>
              </a:lnSpc>
              <a:spcBef>
                <a:spcPts val="0"/>
              </a:spcBef>
              <a:spcAft>
                <a:spcPts val="0"/>
              </a:spcAft>
              <a:buClr>
                <a:schemeClr val="dk1"/>
              </a:buClr>
              <a:buSzPts val="1400"/>
              <a:buNone/>
            </a:pPr>
            <a:r>
              <a:rPr lang="fr-FR" sz="1400">
                <a:latin typeface="Ubuntu"/>
                <a:ea typeface="Ubuntu"/>
                <a:cs typeface="Ubuntu"/>
                <a:sym typeface="Ubuntu"/>
              </a:rPr>
              <a:t>→ La stratégie Osmose + repose sur une </a:t>
            </a:r>
            <a:r>
              <a:rPr lang="fr-FR" sz="1400" b="1">
                <a:latin typeface="Ubuntu"/>
                <a:ea typeface="Ubuntu"/>
                <a:cs typeface="Ubuntu"/>
                <a:sym typeface="Ubuntu"/>
              </a:rPr>
              <a:t>ambition de coopération </a:t>
            </a:r>
            <a:r>
              <a:rPr lang="fr-FR" sz="1400">
                <a:latin typeface="Ubuntu"/>
                <a:ea typeface="Ubuntu"/>
                <a:cs typeface="Ubuntu"/>
                <a:sym typeface="Ubuntu"/>
              </a:rPr>
              <a:t>qui se traduit par la mise en œuvre du principe suivant : </a:t>
            </a:r>
            <a:r>
              <a:rPr lang="fr-FR" sz="1400" b="1">
                <a:solidFill>
                  <a:srgbClr val="C00000"/>
                </a:solidFill>
                <a:latin typeface="Ubuntu"/>
                <a:ea typeface="Ubuntu"/>
                <a:cs typeface="Ubuntu"/>
                <a:sym typeface="Ubuntu"/>
              </a:rPr>
              <a:t>les opérations soutenues devront de manière générale se dérouler à une échelle de 2 intercommunalités (tout ou partie) ou sur un périmètre comprenant à minima, 80 communes</a:t>
            </a:r>
            <a:r>
              <a:rPr lang="fr-FR" sz="1400">
                <a:solidFill>
                  <a:srgbClr val="C00000"/>
                </a:solidFill>
                <a:latin typeface="Ubuntu"/>
                <a:ea typeface="Ubuntu"/>
                <a:cs typeface="Ubuntu"/>
                <a:sym typeface="Ubuntu"/>
              </a:rPr>
              <a:t>.</a:t>
            </a:r>
            <a:br>
              <a:rPr lang="fr-FR" sz="1400">
                <a:solidFill>
                  <a:srgbClr val="C00000"/>
                </a:solidFill>
                <a:latin typeface="Ubuntu"/>
                <a:ea typeface="Ubuntu"/>
                <a:cs typeface="Ubuntu"/>
                <a:sym typeface="Ubuntu"/>
              </a:rPr>
            </a:br>
            <a:r>
              <a:rPr lang="fr-FR" sz="1400">
                <a:latin typeface="Ubuntu"/>
                <a:ea typeface="Ubuntu"/>
                <a:cs typeface="Ubuntu"/>
                <a:sym typeface="Ubuntu"/>
              </a:rPr>
              <a:t>Il est à noter que des dispositifs spécifiques peuvent concerner des opérations plus locales mais s’inscrivant dans des démarches ou des stratégies dont le périmètre est défini par les appels à projets.</a:t>
            </a:r>
            <a:endParaRPr sz="1300">
              <a:latin typeface="Ubuntu"/>
              <a:ea typeface="Ubuntu"/>
              <a:cs typeface="Ubuntu"/>
              <a:sym typeface="Ubuntu"/>
            </a:endParaRPr>
          </a:p>
        </p:txBody>
      </p:sp>
      <p:sp>
        <p:nvSpPr>
          <p:cNvPr id="101" name="Google Shape;101;p7"/>
          <p:cNvSpPr txBox="1"/>
          <p:nvPr/>
        </p:nvSpPr>
        <p:spPr>
          <a:xfrm>
            <a:off x="245502" y="235975"/>
            <a:ext cx="8520000" cy="523180"/>
          </a:xfrm>
          <a:prstGeom prst="rect">
            <a:avLst/>
          </a:prstGeom>
          <a:noFill/>
          <a:ln>
            <a:noFill/>
          </a:ln>
        </p:spPr>
        <p:txBody>
          <a:bodyPr spcFirstLastPara="1" wrap="square" lIns="91425" tIns="45700" rIns="91425" bIns="45700" anchor="t" anchorCtr="0">
            <a:spAutoFit/>
          </a:bodyPr>
          <a:lstStyle/>
          <a:p>
            <a:pPr>
              <a:buSzPts val="2800"/>
            </a:pPr>
            <a:r>
              <a:rPr lang="fr-FR" sz="2800" b="1" dirty="0">
                <a:latin typeface="Ubuntu"/>
                <a:ea typeface="Ubuntu"/>
                <a:cs typeface="Ubuntu"/>
              </a:rPr>
              <a:t>2. Osmose + : la stratégie LEADER Puy-de-Dôme </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2b4b7f3773a_1_0"/>
          <p:cNvSpPr txBox="1">
            <a:spLocks noGrp="1"/>
          </p:cNvSpPr>
          <p:nvPr>
            <p:ph type="body" idx="1"/>
          </p:nvPr>
        </p:nvSpPr>
        <p:spPr>
          <a:xfrm>
            <a:off x="304516" y="1404592"/>
            <a:ext cx="8536098" cy="3246341"/>
          </a:xfrm>
          <a:prstGeom prst="rect">
            <a:avLst/>
          </a:prstGeom>
        </p:spPr>
        <p:txBody>
          <a:bodyPr spcFirstLastPara="1" wrap="square" lIns="68575" tIns="34275" rIns="68575" bIns="34275" anchor="t" anchorCtr="0">
            <a:normAutofit/>
          </a:bodyPr>
          <a:lstStyle/>
          <a:p>
            <a:pPr indent="-334010">
              <a:lnSpc>
                <a:spcPct val="150000"/>
              </a:lnSpc>
              <a:buSzPct val="100000"/>
              <a:buFont typeface="Ubuntu"/>
              <a:buChar char="-"/>
            </a:pPr>
            <a:r>
              <a:rPr lang="fr-FR" sz="1600" b="1" dirty="0">
                <a:solidFill>
                  <a:schemeClr val="dk1"/>
                </a:solidFill>
                <a:latin typeface="Ubuntu"/>
                <a:ea typeface="Ubuntu"/>
                <a:cs typeface="Ubuntu"/>
                <a:sym typeface="Ubuntu"/>
              </a:rPr>
              <a:t>Un programme axé sur le soutien à </a:t>
            </a:r>
            <a:r>
              <a:rPr lang="fr-FR" sz="1600" b="1" dirty="0">
                <a:solidFill>
                  <a:srgbClr val="C00000"/>
                </a:solidFill>
                <a:latin typeface="Ubuntu"/>
                <a:ea typeface="Ubuntu"/>
                <a:cs typeface="Ubuntu"/>
                <a:sym typeface="Ubuntu"/>
              </a:rPr>
              <a:t>l’animation et à l’ingénierie territoriale </a:t>
            </a:r>
            <a:endParaRPr lang="fr-FR" sz="1600" b="1" dirty="0">
              <a:solidFill>
                <a:schemeClr val="dk1"/>
              </a:solidFill>
              <a:latin typeface="Ubuntu"/>
              <a:ea typeface="Ubuntu"/>
              <a:cs typeface="Ubuntu"/>
            </a:endParaRPr>
          </a:p>
          <a:p>
            <a:pPr marL="123190" indent="0">
              <a:lnSpc>
                <a:spcPct val="150000"/>
              </a:lnSpc>
              <a:buSzPct val="100000"/>
              <a:buNone/>
            </a:pPr>
            <a:endParaRPr lang="fr-FR" sz="1600" b="1" dirty="0">
              <a:solidFill>
                <a:srgbClr val="C00000"/>
              </a:solidFill>
              <a:latin typeface="Ubuntu"/>
              <a:ea typeface="Ubuntu"/>
              <a:cs typeface="Ubuntu"/>
            </a:endParaRPr>
          </a:p>
          <a:p>
            <a:pPr indent="-334010">
              <a:lnSpc>
                <a:spcPct val="150000"/>
              </a:lnSpc>
              <a:buSzPct val="100000"/>
              <a:buFont typeface="Ubuntu"/>
              <a:buChar char="-"/>
            </a:pPr>
            <a:r>
              <a:rPr lang="fr-FR" sz="1600" b="1" dirty="0">
                <a:solidFill>
                  <a:schemeClr val="dk1"/>
                </a:solidFill>
                <a:latin typeface="Ubuntu"/>
                <a:ea typeface="Ubuntu"/>
                <a:cs typeface="Ubuntu"/>
                <a:sym typeface="Ubuntu"/>
              </a:rPr>
              <a:t>Une condition d’éligib</a:t>
            </a:r>
            <a:r>
              <a:rPr lang="fr-FR" sz="1600" b="1" dirty="0">
                <a:solidFill>
                  <a:schemeClr val="tx1"/>
                </a:solidFill>
                <a:latin typeface="Ubuntu"/>
                <a:ea typeface="Ubuntu"/>
                <a:cs typeface="Ubuntu"/>
                <a:sym typeface="Ubuntu"/>
              </a:rPr>
              <a:t>ilité centrale : une échelle de</a:t>
            </a:r>
            <a:r>
              <a:rPr lang="fr-FR" sz="1600" b="1" dirty="0">
                <a:solidFill>
                  <a:srgbClr val="C00000"/>
                </a:solidFill>
                <a:latin typeface="Ubuntu"/>
                <a:ea typeface="Ubuntu"/>
                <a:cs typeface="Ubuntu"/>
                <a:sym typeface="Ubuntu"/>
              </a:rPr>
              <a:t> 2 intercommunalités </a:t>
            </a:r>
            <a:r>
              <a:rPr lang="fr-FR" sz="1600" b="1" dirty="0">
                <a:solidFill>
                  <a:schemeClr val="tx1"/>
                </a:solidFill>
                <a:latin typeface="Ubuntu"/>
                <a:ea typeface="Ubuntu"/>
                <a:cs typeface="Ubuntu"/>
                <a:sym typeface="Ubuntu"/>
              </a:rPr>
              <a:t>(tout ou partie) OU un périmètre comprenant </a:t>
            </a:r>
            <a:r>
              <a:rPr lang="fr-FR" sz="1600" b="1" dirty="0">
                <a:solidFill>
                  <a:srgbClr val="C00000"/>
                </a:solidFill>
                <a:latin typeface="Ubuntu"/>
                <a:ea typeface="Ubuntu"/>
                <a:cs typeface="Ubuntu"/>
                <a:sym typeface="Ubuntu"/>
              </a:rPr>
              <a:t>à minima 80 communes.</a:t>
            </a:r>
            <a:endParaRPr sz="1600" b="1" dirty="0">
              <a:solidFill>
                <a:srgbClr val="C00000"/>
              </a:solidFill>
              <a:latin typeface="Ubuntu"/>
              <a:ea typeface="Ubuntu"/>
              <a:cs typeface="Ubuntu"/>
            </a:endParaRPr>
          </a:p>
          <a:p>
            <a:pPr marL="123190" indent="0">
              <a:lnSpc>
                <a:spcPct val="150000"/>
              </a:lnSpc>
              <a:buSzPct val="100000"/>
              <a:buNone/>
            </a:pPr>
            <a:endParaRPr lang="fr-FR" sz="1600" b="1" dirty="0">
              <a:solidFill>
                <a:srgbClr val="C00000"/>
              </a:solidFill>
              <a:latin typeface="Ubuntu"/>
              <a:ea typeface="Ubuntu"/>
              <a:cs typeface="Ubuntu"/>
            </a:endParaRPr>
          </a:p>
          <a:p>
            <a:pPr indent="-334010">
              <a:lnSpc>
                <a:spcPct val="150000"/>
              </a:lnSpc>
              <a:buSzPct val="100000"/>
              <a:buFont typeface="Roboto Mono"/>
              <a:buChar char="-"/>
            </a:pPr>
            <a:r>
              <a:rPr lang="fr-FR" sz="1600" b="1" dirty="0">
                <a:solidFill>
                  <a:schemeClr val="dk1"/>
                </a:solidFill>
                <a:latin typeface="Ubuntu"/>
                <a:ea typeface="Ubuntu"/>
                <a:cs typeface="Ubuntu"/>
                <a:sym typeface="Ubuntu"/>
              </a:rPr>
              <a:t>Une nouvelle articulation entre fiches-actions et </a:t>
            </a:r>
            <a:r>
              <a:rPr lang="fr-FR" sz="1600" b="1" dirty="0">
                <a:solidFill>
                  <a:srgbClr val="C00000"/>
                </a:solidFill>
                <a:latin typeface="Ubuntu"/>
                <a:ea typeface="Ubuntu"/>
                <a:cs typeface="Ubuntu"/>
                <a:sym typeface="Ubuntu"/>
              </a:rPr>
              <a:t>appels à projets</a:t>
            </a:r>
            <a:endParaRPr lang="fr-FR" sz="1600" b="1" dirty="0">
              <a:solidFill>
                <a:schemeClr val="dk1"/>
              </a:solidFill>
              <a:latin typeface="Ubuntu"/>
              <a:ea typeface="Ubuntu"/>
              <a:cs typeface="Ubuntu"/>
            </a:endParaRPr>
          </a:p>
        </p:txBody>
      </p:sp>
      <p:sp>
        <p:nvSpPr>
          <p:cNvPr id="3" name="Google Shape;101;p7">
            <a:extLst>
              <a:ext uri="{FF2B5EF4-FFF2-40B4-BE49-F238E27FC236}">
                <a16:creationId xmlns:a16="http://schemas.microsoft.com/office/drawing/2014/main" id="{294A7AE1-D8C9-1B15-2EC1-D4932C1A839C}"/>
              </a:ext>
            </a:extLst>
          </p:cNvPr>
          <p:cNvSpPr txBox="1"/>
          <p:nvPr/>
        </p:nvSpPr>
        <p:spPr>
          <a:xfrm>
            <a:off x="245502" y="235975"/>
            <a:ext cx="8520000" cy="523180"/>
          </a:xfrm>
          <a:prstGeom prst="rect">
            <a:avLst/>
          </a:prstGeom>
          <a:noFill/>
          <a:ln>
            <a:noFill/>
          </a:ln>
        </p:spPr>
        <p:txBody>
          <a:bodyPr spcFirstLastPara="1" wrap="square" lIns="91425" tIns="45700" rIns="91425" bIns="45700" anchor="t" anchorCtr="0">
            <a:spAutoFit/>
          </a:bodyPr>
          <a:lstStyle/>
          <a:p>
            <a:pPr>
              <a:buSzPts val="2800"/>
            </a:pPr>
            <a:r>
              <a:rPr lang="fr-FR" sz="2800" b="1" dirty="0">
                <a:latin typeface="Ubuntu"/>
                <a:ea typeface="Ubuntu"/>
                <a:cs typeface="Ubuntu"/>
              </a:rPr>
              <a:t>2. Osmose + : la stratégie LEADER Puy-de-Dôme </a:t>
            </a:r>
            <a:endParaRPr lang="en-US" sz="2800"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AED31C91D4C64D8CFA440E6E8C5823" ma:contentTypeVersion="15" ma:contentTypeDescription="Crée un document." ma:contentTypeScope="" ma:versionID="f12ceb63ffbd9c626ab27adc6b560a73">
  <xsd:schema xmlns:xsd="http://www.w3.org/2001/XMLSchema" xmlns:xs="http://www.w3.org/2001/XMLSchema" xmlns:p="http://schemas.microsoft.com/office/2006/metadata/properties" xmlns:ns2="54309476-1a00-48e1-adf3-698a3aa6e7c9" xmlns:ns3="b19fc2b8-1ede-45e1-9196-bb5f9b652b91" targetNamespace="http://schemas.microsoft.com/office/2006/metadata/properties" ma:root="true" ma:fieldsID="f3ef726d4f4c56df0fddb501310fadf8" ns2:_="" ns3:_="">
    <xsd:import namespace="54309476-1a00-48e1-adf3-698a3aa6e7c9"/>
    <xsd:import namespace="b19fc2b8-1ede-45e1-9196-bb5f9b652b9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309476-1a00-48e1-adf3-698a3aa6e7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69f92d67-e94b-4957-8f12-b9407a1db78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19fc2b8-1ede-45e1-9196-bb5f9b652b91"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097ec4a8-b70a-42e6-97b8-b51fbad83047}" ma:internalName="TaxCatchAll" ma:showField="CatchAllData" ma:web="b19fc2b8-1ede-45e1-9196-bb5f9b652b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4309476-1a00-48e1-adf3-698a3aa6e7c9">
      <Terms xmlns="http://schemas.microsoft.com/office/infopath/2007/PartnerControls"/>
    </lcf76f155ced4ddcb4097134ff3c332f>
    <TaxCatchAll xmlns="b19fc2b8-1ede-45e1-9196-bb5f9b652b91" xsi:nil="true"/>
  </documentManagement>
</p:properties>
</file>

<file path=customXml/itemProps1.xml><?xml version="1.0" encoding="utf-8"?>
<ds:datastoreItem xmlns:ds="http://schemas.openxmlformats.org/officeDocument/2006/customXml" ds:itemID="{8E489D4B-3F9D-4E43-9480-433F469218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309476-1a00-48e1-adf3-698a3aa6e7c9"/>
    <ds:schemaRef ds:uri="b19fc2b8-1ede-45e1-9196-bb5f9b652b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8A7988-7F3E-4A81-B7AA-24D6D604A1E8}">
  <ds:schemaRefs>
    <ds:schemaRef ds:uri="http://schemas.microsoft.com/sharepoint/v3/contenttype/forms"/>
  </ds:schemaRefs>
</ds:datastoreItem>
</file>

<file path=customXml/itemProps3.xml><?xml version="1.0" encoding="utf-8"?>
<ds:datastoreItem xmlns:ds="http://schemas.openxmlformats.org/officeDocument/2006/customXml" ds:itemID="{E20D3517-CFC8-4AB9-AE82-8D693EE770C7}">
  <ds:schemaRefs>
    <ds:schemaRef ds:uri="http://schemas.microsoft.com/office/2006/metadata/properties"/>
    <ds:schemaRef ds:uri="http://schemas.microsoft.com/office/infopath/2007/PartnerControls"/>
    <ds:schemaRef ds:uri="54309476-1a00-48e1-adf3-698a3aa6e7c9"/>
    <ds:schemaRef ds:uri="b19fc2b8-1ede-45e1-9196-bb5f9b652b91"/>
  </ds:schemaRefs>
</ds:datastoreItem>
</file>

<file path=docProps/app.xml><?xml version="1.0" encoding="utf-8"?>
<Properties xmlns="http://schemas.openxmlformats.org/officeDocument/2006/extended-properties" xmlns:vt="http://schemas.openxmlformats.org/officeDocument/2006/docPropsVTypes">
  <TotalTime>0</TotalTime>
  <Words>2924</Words>
  <Application>Microsoft Office PowerPoint</Application>
  <PresentationFormat>Affichage à l'écran (16:9)</PresentationFormat>
  <Paragraphs>248</Paragraphs>
  <Slides>37</Slides>
  <Notes>35</Notes>
  <HiddenSlides>0</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Simple Light</vt:lpstr>
      <vt:lpstr>Programme LEADER 2023 - 2027 GAL Auvergne-Rhône-Alpes Puy-de-Dôme 23 mai 2024 (visioconférence)  Présentation des appels à projets Attractivité 24 et Tourisme 24</vt:lpstr>
      <vt:lpstr>Présentation PowerPoint</vt:lpstr>
      <vt:lpstr>Présentation PowerPoint</vt:lpstr>
      <vt:lpstr>6 partenaires : 2 PNR, 2 territoires de projet, 2 intercommunalités.  14 intercommunalités   448 Communes  379 610 habitants   Une enveloppe : 14 056 082 €  </vt:lpstr>
      <vt:lpstr>L’Entente 6 territoires réunis : PNR Volcans d’Auvergne, PNR Livradois Forez, SMAD des Combrailles, PETR du Grand Clermont, Agglo Pays d’Issoire, CC Plaine Limagne.      Une convention entre les six présidents dans l'unique but d'organiser le travail collaboratif pour la mise en œuvre du programme. Cette convention confie le portage du programme au SMADC.  L'Entente ne prend aucune décision en lien avec la stratégie ou les projets présentés.</vt:lpstr>
      <vt:lpstr>Le Comité de Programmation</vt:lpstr>
      <vt:lpstr>Le service mutualisé est géré par la structure porteuse (SMAD des Combrailles).  Il se compose d’une coordinatrice, de 2 gestionnaires (SMAD+API) et du directeur.   Interlocuteur unique auprès de la Région et de l’ASP Gestion administrative du programme (instruction des dossiers, maquette financière, etc.) Organisation des réunions du comité de programmation (dossier de séance, relevé de décisions) Coordination des animateurs locaux  Des animateurs locaux sont présents sur chacun des 6 territoires partenaires du LEADER.  Ils sont les interlocuteurs directs des porteurs de projets et des élus locaux.  Recevoir et accompagner les porteurs de projets Aider au montage des demandes de subvention et de paiement Mettre en œuvre la stratégie LEADER </vt:lpstr>
      <vt:lpstr>→  une stratégie de coopération, d’innovation et d’intelligence territoriale “Le programme « Leader Puy-de-Dôme 2023-2027 » entend s’appuyer sur le potentiel de coopération interterritoriale locale et sans les opposer, entre les composantes urbaines, périurbaines et rurales du territoire.  Aussi, la stratégie consiste à consolider le maillage du territoire en redynamisant les centres-bourgs, à renforcer le tissu économique par le soutien aux filières, aux savoir-faire des acteurs et par l’accompagnement du tourisme de demain. Enfin, elle s’attachera à créer les conditions de la résilience du territoire en réponse aux urgences et aux défis écologiques et énergétiques. Le logigramme d’objectifs stratégiques et opérationnels se trouve en dernière page de ce présent document.”  → La stratégie Osmose + repose sur une ambition de coopération qui se traduit par la mise en œuvre du principe suivant : les opérations soutenues devront de manière générale se dérouler à une échelle de 2 intercommunalités (tout ou partie) ou sur un périmètre comprenant à minima, 80 communes. Il est à noter que des dispositifs spécifiques peuvent concerner des opérations plus locales mais s’inscrivant dans des démarches ou des stratégies dont le périmètre est défini par les appels à projets.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Programme LEADER 2023 - 2027 GAL Auvergne-Rhône-Alpes Puy-de-Dôme 31 janvier 2024  I (visioconférence)</dc:title>
  <dc:creator>Christian Villatte</dc:creator>
  <cp:lastModifiedBy>Emma Vicassiau</cp:lastModifiedBy>
  <cp:revision>761</cp:revision>
  <dcterms:modified xsi:type="dcterms:W3CDTF">2024-05-27T09:51:29Z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0x010100DAAED31C91D4C64D8CFA440E6E8C5823</vt:lpwstr>
  </property>
  <property fmtid="{D5CDD505-2E9C-101B-9397-08002B2CF9AE}" pid="3" name="MediaServiceImageTags">
    <vt:lpwstr/>
  </property>
</Properties>
</file>