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0"/>
  </p:notesMasterIdLst>
  <p:sldIdLst>
    <p:sldId id="256" r:id="rId5"/>
    <p:sldId id="257" r:id="rId6"/>
    <p:sldId id="320" r:id="rId7"/>
    <p:sldId id="319" r:id="rId8"/>
    <p:sldId id="259" r:id="rId9"/>
    <p:sldId id="260" r:id="rId10"/>
    <p:sldId id="261" r:id="rId11"/>
    <p:sldId id="262" r:id="rId12"/>
    <p:sldId id="263" r:id="rId13"/>
    <p:sldId id="264" r:id="rId14"/>
    <p:sldId id="271" r:id="rId15"/>
    <p:sldId id="272" r:id="rId16"/>
    <p:sldId id="321" r:id="rId17"/>
    <p:sldId id="273" r:id="rId18"/>
    <p:sldId id="278" r:id="rId19"/>
    <p:sldId id="297" r:id="rId20"/>
    <p:sldId id="305" r:id="rId21"/>
    <p:sldId id="306" r:id="rId22"/>
    <p:sldId id="299" r:id="rId23"/>
    <p:sldId id="315" r:id="rId24"/>
    <p:sldId id="323" r:id="rId25"/>
    <p:sldId id="316" r:id="rId26"/>
    <p:sldId id="322" r:id="rId27"/>
    <p:sldId id="300" r:id="rId28"/>
    <p:sldId id="326" r:id="rId29"/>
    <p:sldId id="304" r:id="rId30"/>
    <p:sldId id="307" r:id="rId31"/>
    <p:sldId id="308" r:id="rId32"/>
    <p:sldId id="309" r:id="rId33"/>
    <p:sldId id="324" r:id="rId34"/>
    <p:sldId id="313" r:id="rId35"/>
    <p:sldId id="325" r:id="rId36"/>
    <p:sldId id="314" r:id="rId37"/>
    <p:sldId id="279" r:id="rId38"/>
    <p:sldId id="277" r:id="rId39"/>
  </p:sldIdLst>
  <p:sldSz cx="9144000" cy="5143500" type="screen16x9"/>
  <p:notesSz cx="6797675" cy="9926638"/>
  <p:embeddedFontLst>
    <p:embeddedFont>
      <p:font typeface="Roboto Mono" panose="00000009000000000000" pitchFamily="49" charset="0"/>
      <p:regular r:id="rId41"/>
      <p:bold r:id="rId42"/>
      <p:italic r:id="rId43"/>
      <p:boldItalic r:id="rId44"/>
    </p:embeddedFont>
    <p:embeddedFont>
      <p:font typeface="Ubuntu" panose="020B050403060203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hnmAgPX26IP5tYHCgNNq44wU8m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040452-FA37-887D-F65A-98618B59320C}" v="14" dt="2024-05-30T15:07:16.337"/>
  </p1510:revLst>
</p1510:revInfo>
</file>

<file path=ppt/tableStyles.xml><?xml version="1.0" encoding="utf-8"?>
<a:tblStyleLst xmlns:a="http://schemas.openxmlformats.org/drawingml/2006/main" def="{DD25AE25-C4F8-45A1-9BD8-CCE7A9E812F9}">
  <a:tblStyle styleId="{DD25AE25-C4F8-45A1-9BD8-CCE7A9E812F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0"/>
          </a:solidFill>
        </a:fill>
      </a:tcStyle>
    </a:wholeTbl>
    <a:band1H>
      <a:tcTxStyle b="off" i="off"/>
      <a:tcStyle>
        <a:tcBdr/>
        <a:fill>
          <a:solidFill>
            <a:srgbClr val="CADDE1"/>
          </a:solidFill>
        </a:fill>
      </a:tcStyle>
    </a:band1H>
    <a:band2H>
      <a:tcTxStyle b="off" i="off"/>
      <a:tcStyle>
        <a:tcBdr/>
      </a:tcStyle>
    </a:band2H>
    <a:band1V>
      <a:tcTxStyle b="off" i="off"/>
      <a:tcStyle>
        <a:tcBdr/>
        <a:fill>
          <a:solidFill>
            <a:srgbClr val="CADDE1"/>
          </a:solidFill>
        </a:fill>
      </a:tcStyle>
    </a:band1V>
    <a:band2V>
      <a:tcTxStyle b="off" i="off"/>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57"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Vicassiau" userId="S::e.vicassiau@parc-livradois-forez.org::c6355143-d9f2-47f8-a7e7-d38efdda307c" providerId="AD" clId="Web-{040A87A3-9D8C-5A78-4139-DA71A96567EF}"/>
    <pc:docChg chg="modSld">
      <pc:chgData name="Emma Vicassiau" userId="S::e.vicassiau@parc-livradois-forez.org::c6355143-d9f2-47f8-a7e7-d38efdda307c" providerId="AD" clId="Web-{040A87A3-9D8C-5A78-4139-DA71A96567EF}" dt="2024-05-27T09:02:18.746" v="8" actId="20577"/>
      <pc:docMkLst>
        <pc:docMk/>
      </pc:docMkLst>
      <pc:sldChg chg="modSp">
        <pc:chgData name="Emma Vicassiau" userId="S::e.vicassiau@parc-livradois-forez.org::c6355143-d9f2-47f8-a7e7-d38efdda307c" providerId="AD" clId="Web-{040A87A3-9D8C-5A78-4139-DA71A96567EF}" dt="2024-05-27T09:01:47.011" v="2" actId="20577"/>
        <pc:sldMkLst>
          <pc:docMk/>
          <pc:sldMk cId="2994546916" sldId="309"/>
        </pc:sldMkLst>
        <pc:spChg chg="mod">
          <ac:chgData name="Emma Vicassiau" userId="S::e.vicassiau@parc-livradois-forez.org::c6355143-d9f2-47f8-a7e7-d38efdda307c" providerId="AD" clId="Web-{040A87A3-9D8C-5A78-4139-DA71A96567EF}" dt="2024-05-27T09:01:47.011" v="2" actId="20577"/>
          <ac:spMkLst>
            <pc:docMk/>
            <pc:sldMk cId="2994546916" sldId="309"/>
            <ac:spMk id="2" creationId="{61669C13-9460-1384-2264-C206916DF78E}"/>
          </ac:spMkLst>
        </pc:spChg>
      </pc:sldChg>
      <pc:sldChg chg="modSp">
        <pc:chgData name="Emma Vicassiau" userId="S::e.vicassiau@parc-livradois-forez.org::c6355143-d9f2-47f8-a7e7-d38efdda307c" providerId="AD" clId="Web-{040A87A3-9D8C-5A78-4139-DA71A96567EF}" dt="2024-05-27T09:02:14.777" v="7" actId="20577"/>
        <pc:sldMkLst>
          <pc:docMk/>
          <pc:sldMk cId="2608206738" sldId="313"/>
        </pc:sldMkLst>
        <pc:spChg chg="mod">
          <ac:chgData name="Emma Vicassiau" userId="S::e.vicassiau@parc-livradois-forez.org::c6355143-d9f2-47f8-a7e7-d38efdda307c" providerId="AD" clId="Web-{040A87A3-9D8C-5A78-4139-DA71A96567EF}" dt="2024-05-27T09:02:14.777" v="7" actId="20577"/>
          <ac:spMkLst>
            <pc:docMk/>
            <pc:sldMk cId="2608206738" sldId="313"/>
            <ac:spMk id="11" creationId="{61669C13-9460-1384-2264-C206916DF78E}"/>
          </ac:spMkLst>
        </pc:spChg>
      </pc:sldChg>
      <pc:sldChg chg="modSp">
        <pc:chgData name="Emma Vicassiau" userId="S::e.vicassiau@parc-livradois-forez.org::c6355143-d9f2-47f8-a7e7-d38efdda307c" providerId="AD" clId="Web-{040A87A3-9D8C-5A78-4139-DA71A96567EF}" dt="2024-05-27T09:02:18.746" v="8" actId="20577"/>
        <pc:sldMkLst>
          <pc:docMk/>
          <pc:sldMk cId="3943365396" sldId="324"/>
        </pc:sldMkLst>
        <pc:spChg chg="mod">
          <ac:chgData name="Emma Vicassiau" userId="S::e.vicassiau@parc-livradois-forez.org::c6355143-d9f2-47f8-a7e7-d38efdda307c" providerId="AD" clId="Web-{040A87A3-9D8C-5A78-4139-DA71A96567EF}" dt="2024-05-27T09:02:18.746" v="8" actId="20577"/>
          <ac:spMkLst>
            <pc:docMk/>
            <pc:sldMk cId="3943365396" sldId="324"/>
            <ac:spMk id="2" creationId="{61669C13-9460-1384-2264-C206916DF78E}"/>
          </ac:spMkLst>
        </pc:spChg>
      </pc:sldChg>
    </pc:docChg>
  </pc:docChgLst>
  <pc:docChgLst>
    <pc:chgData name="Emma Vicassiau" userId="S::e.vicassiau_combrailles.com#ext#@parclivradoisforezorg.onmicrosoft.com::19d5a65a-4745-43f5-802c-6bad501d7500" providerId="AD" clId="Web-{E4040452-FA37-887D-F65A-98618B59320C}"/>
    <pc:docChg chg="modSld">
      <pc:chgData name="Emma Vicassiau" userId="S::e.vicassiau_combrailles.com#ext#@parclivradoisforezorg.onmicrosoft.com::19d5a65a-4745-43f5-802c-6bad501d7500" providerId="AD" clId="Web-{E4040452-FA37-887D-F65A-98618B59320C}" dt="2024-05-30T15:07:16.337" v="10" actId="20577"/>
      <pc:docMkLst>
        <pc:docMk/>
      </pc:docMkLst>
      <pc:sldChg chg="modSp">
        <pc:chgData name="Emma Vicassiau" userId="S::e.vicassiau_combrailles.com#ext#@parclivradoisforezorg.onmicrosoft.com::19d5a65a-4745-43f5-802c-6bad501d7500" providerId="AD" clId="Web-{E4040452-FA37-887D-F65A-98618B59320C}" dt="2024-05-30T15:07:16.337" v="10" actId="20577"/>
        <pc:sldMkLst>
          <pc:docMk/>
          <pc:sldMk cId="2994546916" sldId="309"/>
        </pc:sldMkLst>
        <pc:spChg chg="mod">
          <ac:chgData name="Emma Vicassiau" userId="S::e.vicassiau_combrailles.com#ext#@parclivradoisforezorg.onmicrosoft.com::19d5a65a-4745-43f5-802c-6bad501d7500" providerId="AD" clId="Web-{E4040452-FA37-887D-F65A-98618B59320C}" dt="2024-05-30T15:07:16.337" v="10" actId="20577"/>
          <ac:spMkLst>
            <pc:docMk/>
            <pc:sldMk cId="2994546916" sldId="309"/>
            <ac:spMk id="8" creationId="{0754ADCD-066B-3527-0FB9-773A037521DD}"/>
          </ac:spMkLst>
        </pc:spChg>
      </pc:sldChg>
      <pc:sldChg chg="modSp">
        <pc:chgData name="Emma Vicassiau" userId="S::e.vicassiau_combrailles.com#ext#@parclivradoisforezorg.onmicrosoft.com::19d5a65a-4745-43f5-802c-6bad501d7500" providerId="AD" clId="Web-{E4040452-FA37-887D-F65A-98618B59320C}" dt="2024-05-30T15:07:07.290" v="5" actId="20577"/>
        <pc:sldMkLst>
          <pc:docMk/>
          <pc:sldMk cId="3943365396" sldId="324"/>
        </pc:sldMkLst>
        <pc:spChg chg="mod">
          <ac:chgData name="Emma Vicassiau" userId="S::e.vicassiau_combrailles.com#ext#@parclivradoisforezorg.onmicrosoft.com::19d5a65a-4745-43f5-802c-6bad501d7500" providerId="AD" clId="Web-{E4040452-FA37-887D-F65A-98618B59320C}" dt="2024-05-30T15:07:07.290" v="5" actId="20577"/>
          <ac:spMkLst>
            <pc:docMk/>
            <pc:sldMk cId="3943365396" sldId="324"/>
            <ac:spMk id="7" creationId="{00000000-0000-0000-0000-000000000000}"/>
          </ac:spMkLst>
        </pc:spChg>
      </pc:sldChg>
    </pc:docChg>
  </pc:docChgLst>
  <pc:docChgLst>
    <pc:chgData name="Emma Vicassiau" userId="S::e.vicassiau@parc-livradois-forez.org::c6355143-d9f2-47f8-a7e7-d38efdda307c" providerId="AD" clId="Web-{6F58D758-463A-AE5C-3090-96220AD5C0BB}"/>
    <pc:docChg chg="modSld">
      <pc:chgData name="Emma Vicassiau" userId="S::e.vicassiau@parc-livradois-forez.org::c6355143-d9f2-47f8-a7e7-d38efdda307c" providerId="AD" clId="Web-{6F58D758-463A-AE5C-3090-96220AD5C0BB}" dt="2024-05-28T10:13:16.259" v="1" actId="20577"/>
      <pc:docMkLst>
        <pc:docMk/>
      </pc:docMkLst>
      <pc:sldChg chg="modSp">
        <pc:chgData name="Emma Vicassiau" userId="S::e.vicassiau@parc-livradois-forez.org::c6355143-d9f2-47f8-a7e7-d38efdda307c" providerId="AD" clId="Web-{6F58D758-463A-AE5C-3090-96220AD5C0BB}" dt="2024-05-28T10:13:16.259" v="1" actId="20577"/>
        <pc:sldMkLst>
          <pc:docMk/>
          <pc:sldMk cId="0" sldId="263"/>
        </pc:sldMkLst>
        <pc:spChg chg="mod">
          <ac:chgData name="Emma Vicassiau" userId="S::e.vicassiau@parc-livradois-forez.org::c6355143-d9f2-47f8-a7e7-d38efdda307c" providerId="AD" clId="Web-{6F58D758-463A-AE5C-3090-96220AD5C0BB}" dt="2024-05-28T10:13:16.259" v="1" actId="20577"/>
          <ac:spMkLst>
            <pc:docMk/>
            <pc:sldMk cId="0" sldId="263"/>
            <ac:spMk id="1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Anne</a:t>
            </a:r>
            <a:endParaRPr/>
          </a:p>
        </p:txBody>
      </p:sp>
      <p:sp>
        <p:nvSpPr>
          <p:cNvPr id="112" name="Google Shape;112;p8: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d4bee6444_1_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ad4bee6444_1_4: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60316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d4bee6444_1_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ad4bee6444_1_4: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d4bee6444_1_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ad4bee6444_1_4: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92779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Emma</a:t>
            </a:r>
          </a:p>
          <a:p>
            <a:pPr marL="158750" indent="0">
              <a:buNone/>
            </a:pPr>
            <a:endParaRPr lang="fr-FR"/>
          </a:p>
        </p:txBody>
      </p:sp>
    </p:spTree>
    <p:extLst>
      <p:ext uri="{BB962C8B-B14F-4D97-AF65-F5344CB8AC3E}">
        <p14:creationId xmlns:p14="http://schemas.microsoft.com/office/powerpoint/2010/main" val="9922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4300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Véronique</a:t>
            </a:r>
            <a:endParaRPr/>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r>
              <a:rPr lang="fr-FR"/>
              <a:t>Véronique</a:t>
            </a:r>
          </a:p>
        </p:txBody>
      </p:sp>
    </p:spTree>
    <p:extLst>
      <p:ext uri="{BB962C8B-B14F-4D97-AF65-F5344CB8AC3E}">
        <p14:creationId xmlns:p14="http://schemas.microsoft.com/office/powerpoint/2010/main" val="230635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Véronique</a:t>
            </a:r>
            <a:endParaRPr/>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82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r>
              <a:rPr lang="fr-FR"/>
              <a:t>Véronique</a:t>
            </a:r>
          </a:p>
        </p:txBody>
      </p:sp>
    </p:spTree>
    <p:extLst>
      <p:ext uri="{BB962C8B-B14F-4D97-AF65-F5344CB8AC3E}">
        <p14:creationId xmlns:p14="http://schemas.microsoft.com/office/powerpoint/2010/main" val="1943878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Véronique</a:t>
            </a:r>
            <a:endParaRPr/>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9712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r>
              <a:rPr lang="fr-FR"/>
              <a:t>Véronique</a:t>
            </a:r>
          </a:p>
        </p:txBody>
      </p:sp>
    </p:spTree>
    <p:extLst>
      <p:ext uri="{BB962C8B-B14F-4D97-AF65-F5344CB8AC3E}">
        <p14:creationId xmlns:p14="http://schemas.microsoft.com/office/powerpoint/2010/main" val="4091945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f1e5d34c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f1e5d34c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Véronique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Emma</a:t>
            </a:r>
          </a:p>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9815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Emma</a:t>
            </a:r>
          </a:p>
          <a:p>
            <a:pPr marL="158750" indent="0">
              <a:buNone/>
            </a:pPr>
            <a:endParaRPr lang="fr-FR"/>
          </a:p>
        </p:txBody>
      </p:sp>
    </p:spTree>
    <p:extLst>
      <p:ext uri="{BB962C8B-B14F-4D97-AF65-F5344CB8AC3E}">
        <p14:creationId xmlns:p14="http://schemas.microsoft.com/office/powerpoint/2010/main" val="3857152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45190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Véronique</a:t>
            </a:r>
            <a:endParaRPr/>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1059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Véronique</a:t>
            </a:r>
            <a:endParaRPr/>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075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d4bee6444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d4bee6444_0_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4176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f1e5d34c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f1e5d34c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Véronique</a:t>
            </a:r>
            <a:endParaRPr/>
          </a:p>
        </p:txBody>
      </p:sp>
    </p:spTree>
    <p:extLst>
      <p:ext uri="{BB962C8B-B14F-4D97-AF65-F5344CB8AC3E}">
        <p14:creationId xmlns:p14="http://schemas.microsoft.com/office/powerpoint/2010/main" val="454944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Emma</a:t>
            </a:r>
          </a:p>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2098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8045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d4bee6444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d4bee6444_0_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Christian</a:t>
            </a:r>
            <a:endParaRPr/>
          </a:p>
        </p:txBody>
      </p:sp>
      <p:sp>
        <p:nvSpPr>
          <p:cNvPr id="81" name="Google Shape;81;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fr-FR"/>
              <a:t>Anne : </a:t>
            </a:r>
            <a:r>
              <a:rPr lang="fr-FR" sz="1100"/>
              <a:t>Les dépenses éligibles varient selon la thématique</a:t>
            </a:r>
            <a:endParaRPr/>
          </a:p>
          <a:p>
            <a:pPr marL="457200" lvl="0" indent="-228600" algn="l" rtl="0">
              <a:lnSpc>
                <a:spcPct val="100000"/>
              </a:lnSpc>
              <a:spcBef>
                <a:spcPts val="0"/>
              </a:spcBef>
              <a:spcAft>
                <a:spcPts val="0"/>
              </a:spcAft>
              <a:buSzPts val="1100"/>
              <a:buNone/>
            </a:pPr>
            <a:endParaRPr sz="1100"/>
          </a:p>
          <a:p>
            <a:pPr marL="457200" lvl="0" indent="-298450" algn="l" rtl="0">
              <a:lnSpc>
                <a:spcPct val="100000"/>
              </a:lnSpc>
              <a:spcBef>
                <a:spcPts val="0"/>
              </a:spcBef>
              <a:spcAft>
                <a:spcPts val="0"/>
              </a:spcAft>
              <a:buSzPts val="1100"/>
              <a:buChar char="●"/>
            </a:pPr>
            <a:r>
              <a:rPr lang="fr-FR" sz="1100"/>
              <a:t>Prestations externes, ingénierie interne mutualisée, outils communs, équipements, petits investissements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b4b7f3773a_1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b4b7f3773a_1_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 name="Google Shape;11;p2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 name="Google Shape;12;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 name="Google Shape;17;p2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2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9" name="Google Shape;29;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3" name="Google Shape;3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7" name="Google Shape;37;p2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2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9" name="Google Shape;3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2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2" name="Google Shape;42;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2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5" name="Google Shape;45;p2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6" name="Google Shape;4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mbrailles.com/leader/374-programme-leader2023-202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a:spLocks noGrp="1"/>
          </p:cNvSpPr>
          <p:nvPr>
            <p:ph type="title"/>
          </p:nvPr>
        </p:nvSpPr>
        <p:spPr>
          <a:xfrm>
            <a:off x="348600" y="962507"/>
            <a:ext cx="8446800" cy="3909900"/>
          </a:xfrm>
          <a:prstGeom prst="rect">
            <a:avLst/>
          </a:prstGeom>
          <a:noFill/>
          <a:ln>
            <a:noFill/>
          </a:ln>
        </p:spPr>
        <p:txBody>
          <a:bodyPr spcFirstLastPara="1" wrap="square" lIns="68575" tIns="34275" rIns="68575" bIns="34275" anchor="ctr" anchorCtr="0">
            <a:noAutofit/>
          </a:bodyPr>
          <a:lstStyle/>
          <a:p>
            <a:pPr marL="0" lvl="0" indent="0" algn="ctr" rtl="0">
              <a:lnSpc>
                <a:spcPct val="150000"/>
              </a:lnSpc>
              <a:spcBef>
                <a:spcPts val="0"/>
              </a:spcBef>
              <a:spcAft>
                <a:spcPts val="0"/>
              </a:spcAft>
              <a:buClr>
                <a:schemeClr val="dk1"/>
              </a:buClr>
              <a:buSzPts val="700"/>
              <a:buFont typeface="Arial"/>
              <a:buNone/>
            </a:pPr>
            <a:r>
              <a:rPr lang="fr-FR" sz="3200" b="1">
                <a:latin typeface="Ubuntu"/>
                <a:ea typeface="Ubuntu"/>
                <a:cs typeface="Ubuntu"/>
                <a:sym typeface="Ubuntu"/>
              </a:rPr>
              <a:t>Programme LEADER 2023 - 2027</a:t>
            </a:r>
            <a:endParaRPr sz="3200" b="1">
              <a:latin typeface="Ubuntu"/>
              <a:ea typeface="Ubuntu"/>
              <a:cs typeface="Ubuntu"/>
              <a:sym typeface="Ubuntu"/>
            </a:endParaRPr>
          </a:p>
          <a:p>
            <a:pPr marL="0" lvl="0" indent="0" algn="ctr" rtl="0">
              <a:lnSpc>
                <a:spcPct val="150000"/>
              </a:lnSpc>
              <a:spcBef>
                <a:spcPts val="0"/>
              </a:spcBef>
              <a:spcAft>
                <a:spcPts val="0"/>
              </a:spcAft>
              <a:buClr>
                <a:schemeClr val="dk1"/>
              </a:buClr>
              <a:buSzPts val="700"/>
              <a:buFont typeface="Arial"/>
              <a:buNone/>
            </a:pPr>
            <a:r>
              <a:rPr lang="fr-FR" sz="2300">
                <a:latin typeface="Ubuntu"/>
                <a:ea typeface="Ubuntu"/>
                <a:cs typeface="Ubuntu"/>
                <a:sym typeface="Ubuntu"/>
              </a:rPr>
              <a:t>GAL Auvergne-Rhône-Alpes </a:t>
            </a:r>
            <a:r>
              <a:rPr lang="fr-FR" sz="2300" b="1">
                <a:latin typeface="Ubuntu"/>
                <a:ea typeface="Ubuntu"/>
                <a:cs typeface="Ubuntu"/>
                <a:sym typeface="Ubuntu"/>
              </a:rPr>
              <a:t>Puy-de-Dôme</a:t>
            </a:r>
            <a:endParaRPr sz="2300" b="1">
              <a:latin typeface="Ubuntu"/>
              <a:ea typeface="Ubuntu"/>
              <a:cs typeface="Ubuntu"/>
              <a:sym typeface="Ubuntu"/>
            </a:endParaRPr>
          </a:p>
          <a:p>
            <a:pPr algn="ctr">
              <a:lnSpc>
                <a:spcPct val="150000"/>
              </a:lnSpc>
              <a:buSzPts val="700"/>
            </a:pPr>
            <a:r>
              <a:rPr lang="fr-FR" sz="2000">
                <a:latin typeface="Ubuntu"/>
                <a:ea typeface="Ubuntu"/>
                <a:cs typeface="Ubuntu"/>
                <a:sym typeface="Ubuntu"/>
              </a:rPr>
              <a:t>23 mai 2024</a:t>
            </a:r>
            <a:br>
              <a:rPr lang="fr-FR" sz="2000">
                <a:latin typeface="Ubuntu"/>
                <a:ea typeface="Ubuntu"/>
                <a:cs typeface="Ubuntu"/>
              </a:rPr>
            </a:br>
            <a:r>
              <a:rPr lang="fr-FR" sz="1700" i="1">
                <a:latin typeface="Ubuntu"/>
                <a:ea typeface="Ubuntu"/>
                <a:cs typeface="Ubuntu"/>
              </a:rPr>
              <a:t>(visioconférence)</a:t>
            </a:r>
            <a:br>
              <a:rPr lang="fr-FR" sz="1700" i="1">
                <a:latin typeface="Ubuntu"/>
                <a:ea typeface="Ubuntu"/>
                <a:cs typeface="Ubuntu"/>
              </a:rPr>
            </a:br>
            <a:br>
              <a:rPr lang="fr-FR" sz="2000">
                <a:latin typeface="Ubuntu"/>
                <a:ea typeface="Ubuntu"/>
                <a:cs typeface="Ubuntu"/>
                <a:sym typeface="Ubuntu"/>
              </a:rPr>
            </a:br>
            <a:r>
              <a:rPr lang="fr-FR" sz="2000" b="1">
                <a:latin typeface="Ubuntu"/>
                <a:ea typeface="Ubuntu"/>
                <a:cs typeface="Ubuntu"/>
                <a:sym typeface="Ubuntu"/>
              </a:rPr>
              <a:t>Présentation des appels à projets Culture 24 et Coopération 24</a:t>
            </a:r>
            <a:endParaRPr lang="fr-FR" sz="2000">
              <a:latin typeface="Ubuntu"/>
              <a:ea typeface="Ubuntu"/>
              <a:cs typeface="Ubuntu"/>
            </a:endParaRPr>
          </a:p>
        </p:txBody>
      </p:sp>
      <p:pic>
        <p:nvPicPr>
          <p:cNvPr id="2" name="Picture 1">
            <a:extLst>
              <a:ext uri="{FF2B5EF4-FFF2-40B4-BE49-F238E27FC236}">
                <a16:creationId xmlns:a16="http://schemas.microsoft.com/office/drawing/2014/main" id="{8A961A25-EED0-A134-2067-87131E9D2523}"/>
              </a:ext>
            </a:extLst>
          </p:cNvPr>
          <p:cNvPicPr>
            <a:picLocks noChangeAspect="1"/>
          </p:cNvPicPr>
          <p:nvPr/>
        </p:nvPicPr>
        <p:blipFill>
          <a:blip r:embed="rId3"/>
          <a:stretch>
            <a:fillRect/>
          </a:stretch>
        </p:blipFill>
        <p:spPr>
          <a:xfrm>
            <a:off x="197197" y="253541"/>
            <a:ext cx="2014258" cy="707093"/>
          </a:xfrm>
          <a:prstGeom prst="rect">
            <a:avLst/>
          </a:prstGeom>
        </p:spPr>
      </p:pic>
      <p:pic>
        <p:nvPicPr>
          <p:cNvPr id="3" name="Picture 2">
            <a:extLst>
              <a:ext uri="{FF2B5EF4-FFF2-40B4-BE49-F238E27FC236}">
                <a16:creationId xmlns:a16="http://schemas.microsoft.com/office/drawing/2014/main" id="{5D067991-1397-769C-CF7E-26B633A22860}"/>
              </a:ext>
            </a:extLst>
          </p:cNvPr>
          <p:cNvPicPr>
            <a:picLocks noChangeAspect="1"/>
          </p:cNvPicPr>
          <p:nvPr/>
        </p:nvPicPr>
        <p:blipFill>
          <a:blip r:embed="rId4"/>
          <a:stretch>
            <a:fillRect/>
          </a:stretch>
        </p:blipFill>
        <p:spPr>
          <a:xfrm>
            <a:off x="7721552" y="115757"/>
            <a:ext cx="926604" cy="858932"/>
          </a:xfrm>
          <a:prstGeom prst="rect">
            <a:avLst/>
          </a:prstGeom>
        </p:spPr>
      </p:pic>
      <p:pic>
        <p:nvPicPr>
          <p:cNvPr id="4" name="Picture 3">
            <a:extLst>
              <a:ext uri="{FF2B5EF4-FFF2-40B4-BE49-F238E27FC236}">
                <a16:creationId xmlns:a16="http://schemas.microsoft.com/office/drawing/2014/main" id="{AC47841D-4F2C-69BC-622E-FE3FC7BB4DAB}"/>
              </a:ext>
            </a:extLst>
          </p:cNvPr>
          <p:cNvPicPr>
            <a:picLocks noChangeAspect="1"/>
          </p:cNvPicPr>
          <p:nvPr/>
        </p:nvPicPr>
        <p:blipFill>
          <a:blip r:embed="rId5"/>
          <a:stretch>
            <a:fillRect/>
          </a:stretch>
        </p:blipFill>
        <p:spPr>
          <a:xfrm>
            <a:off x="2465994" y="255831"/>
            <a:ext cx="4572000" cy="5198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2" name="Picture 1">
            <a:extLst>
              <a:ext uri="{FF2B5EF4-FFF2-40B4-BE49-F238E27FC236}">
                <a16:creationId xmlns:a16="http://schemas.microsoft.com/office/drawing/2014/main" id="{0F010E2C-B963-0E21-7535-BAFE75E6660E}"/>
              </a:ext>
            </a:extLst>
          </p:cNvPr>
          <p:cNvPicPr>
            <a:picLocks noChangeAspect="1"/>
          </p:cNvPicPr>
          <p:nvPr/>
        </p:nvPicPr>
        <p:blipFill>
          <a:blip r:embed="rId3"/>
          <a:stretch>
            <a:fillRect/>
          </a:stretch>
        </p:blipFill>
        <p:spPr>
          <a:xfrm>
            <a:off x="22324" y="0"/>
            <a:ext cx="9099352"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aphicFrame>
        <p:nvGraphicFramePr>
          <p:cNvPr id="157" name="Google Shape;157;p15"/>
          <p:cNvGraphicFramePr/>
          <p:nvPr>
            <p:extLst>
              <p:ext uri="{D42A27DB-BD31-4B8C-83A1-F6EECF244321}">
                <p14:modId xmlns:p14="http://schemas.microsoft.com/office/powerpoint/2010/main" val="3714848799"/>
              </p:ext>
            </p:extLst>
          </p:nvPr>
        </p:nvGraphicFramePr>
        <p:xfrm>
          <a:off x="315533" y="212831"/>
          <a:ext cx="8509858" cy="4724050"/>
        </p:xfrm>
        <a:graphic>
          <a:graphicData uri="http://schemas.openxmlformats.org/drawingml/2006/table">
            <a:tbl>
              <a:tblPr firstRow="1" firstCol="1" bandRow="1">
                <a:noFill/>
                <a:tableStyleId>{DD25AE25-C4F8-45A1-9BD8-CCE7A9E812F9}</a:tableStyleId>
              </a:tblPr>
              <a:tblGrid>
                <a:gridCol w="3003723">
                  <a:extLst>
                    <a:ext uri="{9D8B030D-6E8A-4147-A177-3AD203B41FA5}">
                      <a16:colId xmlns:a16="http://schemas.microsoft.com/office/drawing/2014/main" val="20000"/>
                    </a:ext>
                  </a:extLst>
                </a:gridCol>
                <a:gridCol w="3995191">
                  <a:extLst>
                    <a:ext uri="{9D8B030D-6E8A-4147-A177-3AD203B41FA5}">
                      <a16:colId xmlns:a16="http://schemas.microsoft.com/office/drawing/2014/main" val="20001"/>
                    </a:ext>
                  </a:extLst>
                </a:gridCol>
                <a:gridCol w="1510944">
                  <a:extLst>
                    <a:ext uri="{9D8B030D-6E8A-4147-A177-3AD203B41FA5}">
                      <a16:colId xmlns:a16="http://schemas.microsoft.com/office/drawing/2014/main" val="20003"/>
                    </a:ext>
                  </a:extLst>
                </a:gridCol>
              </a:tblGrid>
              <a:tr h="501450">
                <a:tc>
                  <a:txBody>
                    <a:bodyPr/>
                    <a:lstStyle/>
                    <a:p>
                      <a:pPr marL="0" marR="0" lvl="0" indent="0" algn="ctr" rtl="0">
                        <a:lnSpc>
                          <a:spcPct val="107000"/>
                        </a:lnSpc>
                        <a:spcBef>
                          <a:spcPts val="0"/>
                        </a:spcBef>
                        <a:spcAft>
                          <a:spcPts val="0"/>
                        </a:spcAft>
                        <a:buClr>
                          <a:srgbClr val="000000"/>
                        </a:buClr>
                        <a:buSzPts val="1300"/>
                        <a:buFont typeface="Arial"/>
                        <a:buNone/>
                      </a:pPr>
                      <a:r>
                        <a:rPr lang="fr-FR" sz="1000" b="1" u="none" strike="noStrike" cap="none">
                          <a:latin typeface="Ubuntu"/>
                          <a:ea typeface="Ubuntu"/>
                          <a:cs typeface="Ubuntu"/>
                          <a:sym typeface="Ubuntu"/>
                        </a:rPr>
                        <a:t>Fiche-action</a:t>
                      </a:r>
                      <a:endParaRPr sz="1000" b="1" u="none" strike="noStrike" cap="none">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300"/>
                        <a:buFont typeface="Arial"/>
                        <a:buNone/>
                      </a:pPr>
                      <a:r>
                        <a:rPr lang="fr-FR" sz="1000" u="none" strike="noStrike" cap="none">
                          <a:latin typeface="Ubuntu"/>
                          <a:ea typeface="Ubuntu"/>
                          <a:cs typeface="Ubuntu"/>
                          <a:sym typeface="Ubuntu"/>
                        </a:rPr>
                        <a:t>Appels à projets</a:t>
                      </a:r>
                      <a:endParaRPr sz="1000" u="none" strike="noStrike" cap="none">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300"/>
                        <a:buFont typeface="Arial"/>
                        <a:buNone/>
                      </a:pPr>
                      <a:r>
                        <a:rPr lang="fr-FR" sz="1000" b="1" i="0" u="none" strike="noStrike" cap="none">
                          <a:solidFill>
                            <a:schemeClr val="lt1"/>
                          </a:solidFill>
                          <a:latin typeface="Ubuntu"/>
                          <a:ea typeface="Ubuntu"/>
                          <a:cs typeface="Ubuntu"/>
                          <a:sym typeface="Ubuntu"/>
                        </a:rPr>
                        <a:t>État</a:t>
                      </a:r>
                      <a:endParaRPr sz="1000" b="1" i="0" u="none" strike="noStrike" cap="none">
                        <a:solidFill>
                          <a:schemeClr val="lt1"/>
                        </a:solidFill>
                        <a:latin typeface="Ubuntu"/>
                        <a:ea typeface="Ubuntu"/>
                        <a:cs typeface="Ubuntu"/>
                        <a:sym typeface="Ubuntu"/>
                      </a:endParaRPr>
                    </a:p>
                  </a:txBody>
                  <a:tcPr marL="63275" marR="63275" marT="0" marB="0" anchor="ctr"/>
                </a:tc>
                <a:extLst>
                  <a:ext uri="{0D108BD9-81ED-4DB2-BD59-A6C34878D82A}">
                    <a16:rowId xmlns:a16="http://schemas.microsoft.com/office/drawing/2014/main" val="10000"/>
                  </a:ext>
                </a:extLst>
              </a:tr>
              <a:tr h="311422">
                <a:tc rowSpan="4">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a:latin typeface="Ubuntu"/>
                          <a:ea typeface="Ubuntu"/>
                          <a:cs typeface="Ubuntu"/>
                          <a:sym typeface="Ubuntu"/>
                        </a:rPr>
                        <a:t>Fiche-action 1 : Faire de la qualité de vie,</a:t>
                      </a:r>
                      <a:r>
                        <a:rPr lang="fr-FR" sz="1000" u="none" strike="noStrike" cap="none">
                          <a:latin typeface="Ubuntu"/>
                          <a:ea typeface="Ubuntu"/>
                          <a:cs typeface="Ubuntu"/>
                        </a:rPr>
                        <a:t> </a:t>
                      </a:r>
                      <a:endParaRPr sz="1000" u="none" strike="noStrike" cap="none">
                        <a:latin typeface="Ubuntu"/>
                        <a:ea typeface="Ubuntu"/>
                        <a:cs typeface="Ubuntu"/>
                        <a:sym typeface="Ubuntu"/>
                      </a:endParaRPr>
                    </a:p>
                    <a:p>
                      <a:pPr marL="0" marR="0" lvl="0" indent="0" algn="ctr" rtl="0">
                        <a:lnSpc>
                          <a:spcPct val="107000"/>
                        </a:lnSpc>
                        <a:spcBef>
                          <a:spcPts val="0"/>
                        </a:spcBef>
                        <a:spcAft>
                          <a:spcPts val="0"/>
                        </a:spcAft>
                        <a:buClr>
                          <a:srgbClr val="000000"/>
                        </a:buClr>
                        <a:buSzPts val="1000"/>
                        <a:buFont typeface="Arial"/>
                        <a:buNone/>
                      </a:pPr>
                      <a:r>
                        <a:rPr lang="fr-FR" sz="1000" u="none" strike="noStrike" cap="none">
                          <a:latin typeface="Ubuntu"/>
                          <a:ea typeface="Ubuntu"/>
                          <a:cs typeface="Ubuntu"/>
                          <a:sym typeface="Ubuntu"/>
                        </a:rPr>
                        <a:t>une source d’attractivité nouvelle du territoire</a:t>
                      </a:r>
                      <a:endParaRPr sz="1000" u="none" strike="noStrike" cap="none">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SzPts val="1000"/>
                        <a:buFont typeface="Arial"/>
                        <a:buNone/>
                      </a:pPr>
                      <a:r>
                        <a:rPr lang="fr-FR" sz="1000" b="1" u="none" strike="noStrike" cap="none">
                          <a:latin typeface="Ubuntu"/>
                        </a:rPr>
                        <a:t>Centres-bourgs et vacance de l'habitat</a:t>
                      </a:r>
                      <a:endParaRPr lang="en-US" sz="1000" b="1" u="none" strike="noStrike" cap="none">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a:solidFill>
                            <a:srgbClr val="00B050"/>
                          </a:solidFill>
                          <a:latin typeface="Ubuntu"/>
                        </a:rPr>
                        <a:t>OUVERT</a:t>
                      </a:r>
                      <a:endParaRPr lang="en-US" i="0" noProof="0">
                        <a:solidFill>
                          <a:srgbClr val="00B050"/>
                        </a:solidFill>
                        <a:sym typeface="Ubuntu"/>
                      </a:endParaRPr>
                    </a:p>
                  </a:txBody>
                  <a:tcPr marL="63275" marR="63275" marT="0" marB="0" anchor="ctr"/>
                </a:tc>
                <a:extLst>
                  <a:ext uri="{0D108BD9-81ED-4DB2-BD59-A6C34878D82A}">
                    <a16:rowId xmlns:a16="http://schemas.microsoft.com/office/drawing/2014/main" val="10001"/>
                  </a:ext>
                </a:extLst>
              </a:tr>
              <a:tr h="261193">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a:latin typeface="Ubuntu"/>
                        </a:rPr>
                        <a:t>Services à la population en milieu rural</a:t>
                      </a:r>
                      <a:endParaRPr lang="fr-FR" sz="1000" b="1" u="none" strike="noStrike" cap="none">
                        <a:latin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a:solidFill>
                            <a:srgbClr val="00B050"/>
                          </a:solidFill>
                          <a:latin typeface="Ubuntu"/>
                        </a:rPr>
                        <a:t>OUVERT</a:t>
                      </a:r>
                      <a:endParaRPr lang="en-US">
                        <a:solidFill>
                          <a:srgbClr val="00B050"/>
                        </a:solidFill>
                      </a:endParaRPr>
                    </a:p>
                  </a:txBody>
                  <a:tcPr marL="63275" marR="63275" marT="0" marB="0" anchor="ctr"/>
                </a:tc>
                <a:extLst>
                  <a:ext uri="{0D108BD9-81ED-4DB2-BD59-A6C34878D82A}">
                    <a16:rowId xmlns:a16="http://schemas.microsoft.com/office/drawing/2014/main" val="10002"/>
                  </a:ext>
                </a:extLst>
              </a:tr>
              <a:tr h="274675">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a:latin typeface="Ubuntu"/>
                        </a:rPr>
                        <a:t>Offre culturelle </a:t>
                      </a:r>
                      <a:endParaRPr lang="en-US" sz="1000" b="1" u="none" strike="noStrike" cap="none">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a:solidFill>
                            <a:srgbClr val="00B050"/>
                          </a:solidFill>
                          <a:latin typeface="Ubuntu"/>
                        </a:rPr>
                        <a:t>OUVERT</a:t>
                      </a:r>
                      <a:endParaRPr lang="en-US">
                        <a:solidFill>
                          <a:srgbClr val="00B050"/>
                        </a:solidFill>
                      </a:endParaRPr>
                    </a:p>
                  </a:txBody>
                  <a:tcPr marL="63275" marR="63275" marT="0" marB="0" anchor="ctr"/>
                </a:tc>
                <a:extLst>
                  <a:ext uri="{0D108BD9-81ED-4DB2-BD59-A6C34878D82A}">
                    <a16:rowId xmlns:a16="http://schemas.microsoft.com/office/drawing/2014/main" val="10003"/>
                  </a:ext>
                </a:extLst>
              </a:tr>
              <a:tr h="261193">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a:latin typeface="Ubuntu"/>
                        </a:rPr>
                        <a:t>Image du territoire et attractivité </a:t>
                      </a:r>
                      <a:endParaRPr lang="en-US" sz="1000" b="1" u="none" strike="noStrike" cap="none">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a:solidFill>
                            <a:srgbClr val="00B050"/>
                          </a:solidFill>
                          <a:latin typeface="Ubuntu"/>
                        </a:rPr>
                        <a:t>OUVERT</a:t>
                      </a:r>
                      <a:endParaRPr lang="en-US">
                        <a:solidFill>
                          <a:srgbClr val="00B050"/>
                        </a:solidFill>
                        <a:sym typeface="Ubuntu"/>
                      </a:endParaRPr>
                    </a:p>
                  </a:txBody>
                  <a:tcPr marL="63275" marR="63275" marT="0" marB="0" anchor="ctr"/>
                </a:tc>
                <a:extLst>
                  <a:ext uri="{0D108BD9-81ED-4DB2-BD59-A6C34878D82A}">
                    <a16:rowId xmlns:a16="http://schemas.microsoft.com/office/drawing/2014/main" val="10004"/>
                  </a:ext>
                </a:extLst>
              </a:tr>
              <a:tr h="291331">
                <a:tc rowSpan="2">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a:latin typeface="Ubuntu"/>
                          <a:ea typeface="Ubuntu"/>
                          <a:cs typeface="Ubuntu"/>
                          <a:sym typeface="Ubuntu"/>
                        </a:rPr>
                        <a:t>Fiche-action 2 : Développer une économie vertueuse, génératrice d’emplois durables et non délocalisables</a:t>
                      </a:r>
                      <a:endParaRPr sz="1000" u="none" strike="noStrike" cap="none">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SzPts val="1000"/>
                        <a:buFont typeface="Arial"/>
                        <a:buNone/>
                      </a:pPr>
                      <a:r>
                        <a:rPr lang="fr-FR" sz="1000" b="1" u="none" strike="noStrike" cap="none">
                          <a:latin typeface="Ubuntu"/>
                        </a:rPr>
                        <a:t>Tourisme durable et itinérance</a:t>
                      </a:r>
                      <a:endParaRPr lang="en-US" sz="1000" b="1" u="none" strike="noStrike" cap="none">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a:solidFill>
                            <a:srgbClr val="00B050"/>
                          </a:solidFill>
                          <a:latin typeface="Ubuntu"/>
                        </a:rPr>
                        <a:t>OUVERT</a:t>
                      </a:r>
                      <a:endParaRPr lang="en-US">
                        <a:solidFill>
                          <a:srgbClr val="00B050"/>
                        </a:solidFill>
                        <a:sym typeface="Ubuntu"/>
                      </a:endParaRPr>
                    </a:p>
                  </a:txBody>
                  <a:tcPr marL="63275" marR="63275" marT="0" marB="0" anchor="ctr"/>
                </a:tc>
                <a:extLst>
                  <a:ext uri="{0D108BD9-81ED-4DB2-BD59-A6C34878D82A}">
                    <a16:rowId xmlns:a16="http://schemas.microsoft.com/office/drawing/2014/main" val="10005"/>
                  </a:ext>
                </a:extLst>
              </a:tr>
              <a:tr h="331514">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a:latin typeface="Ubuntu"/>
                        </a:rPr>
                        <a:t>Economie éco-responsable, de proximité et innovante</a:t>
                      </a:r>
                      <a:endParaRPr lang="en-US" sz="1000" b="1" u="none" strike="noStrike" cap="none">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a:solidFill>
                            <a:srgbClr val="00B050"/>
                          </a:solidFill>
                          <a:latin typeface="Ubuntu"/>
                        </a:rPr>
                        <a:t>OUVERT</a:t>
                      </a:r>
                      <a:endParaRPr lang="en-US">
                        <a:solidFill>
                          <a:srgbClr val="00B050"/>
                        </a:solidFill>
                      </a:endParaRPr>
                    </a:p>
                  </a:txBody>
                  <a:tcPr marL="63275" marR="63275" marT="0" marB="0" anchor="ctr"/>
                </a:tc>
                <a:extLst>
                  <a:ext uri="{0D108BD9-81ED-4DB2-BD59-A6C34878D82A}">
                    <a16:rowId xmlns:a16="http://schemas.microsoft.com/office/drawing/2014/main" val="10006"/>
                  </a:ext>
                </a:extLst>
              </a:tr>
              <a:tr h="311422">
                <a:tc rowSpan="4">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a:latin typeface="Ubuntu"/>
                          <a:ea typeface="Ubuntu"/>
                          <a:cs typeface="Ubuntu"/>
                          <a:sym typeface="Ubuntu"/>
                        </a:rPr>
                        <a:t>Fiche-action 3 : Renforcer la résilience du territoire en réussissant le pari des transitions énergétique et écologique</a:t>
                      </a:r>
                      <a:r>
                        <a:rPr lang="fr-FR" sz="1000" u="none" strike="noStrike" cap="none">
                          <a:latin typeface="Ubuntu"/>
                          <a:ea typeface="Ubuntu"/>
                          <a:cs typeface="Ubuntu"/>
                        </a:rPr>
                        <a:t> </a:t>
                      </a:r>
                      <a:endParaRPr sz="1000" u="none" strike="noStrike" cap="none">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SzPts val="1000"/>
                        <a:buFont typeface="Arial"/>
                        <a:buNone/>
                      </a:pPr>
                      <a:r>
                        <a:rPr lang="fr-FR" sz="1000" b="1" u="none" strike="noStrike" cap="none">
                          <a:latin typeface="Ubuntu"/>
                        </a:rPr>
                        <a:t>Encourager les mobilités durables inclusives</a:t>
                      </a:r>
                      <a:endParaRPr lang="en-US" sz="1000" b="1" u="none" strike="noStrike" cap="none">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a:solidFill>
                            <a:srgbClr val="00B050"/>
                          </a:solidFill>
                          <a:latin typeface="Ubuntu"/>
                        </a:rPr>
                        <a:t>OUVERT</a:t>
                      </a:r>
                      <a:endParaRPr lang="en-US">
                        <a:solidFill>
                          <a:srgbClr val="00B050"/>
                        </a:solidFill>
                      </a:endParaRPr>
                    </a:p>
                  </a:txBody>
                  <a:tcPr marL="63275" marR="63275" marT="0" marB="0" anchor="ctr"/>
                </a:tc>
                <a:extLst>
                  <a:ext uri="{0D108BD9-81ED-4DB2-BD59-A6C34878D82A}">
                    <a16:rowId xmlns:a16="http://schemas.microsoft.com/office/drawing/2014/main" val="10007"/>
                  </a:ext>
                </a:extLst>
              </a:tr>
              <a:tr h="428525">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a:latin typeface="Ubuntu"/>
                        </a:rPr>
                        <a:t>Transition énergétique des territoires</a:t>
                      </a:r>
                      <a:endParaRPr lang="en-US" sz="1000" b="1" u="none" strike="noStrike" cap="none">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a:solidFill>
                            <a:srgbClr val="00B050"/>
                          </a:solidFill>
                          <a:latin typeface="Ubuntu"/>
                        </a:rPr>
                        <a:t>OUVERT</a:t>
                      </a:r>
                      <a:endParaRPr lang="en-US">
                        <a:solidFill>
                          <a:srgbClr val="00B050"/>
                        </a:solidFill>
                      </a:endParaRPr>
                    </a:p>
                  </a:txBody>
                  <a:tcPr marL="63275" marR="63275" marT="0" marB="0" anchor="ctr"/>
                </a:tc>
                <a:extLst>
                  <a:ext uri="{0D108BD9-81ED-4DB2-BD59-A6C34878D82A}">
                    <a16:rowId xmlns:a16="http://schemas.microsoft.com/office/drawing/2014/main" val="10008"/>
                  </a:ext>
                </a:extLst>
              </a:tr>
              <a:tr h="474200">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a:latin typeface="Ubuntu"/>
                        </a:rPr>
                        <a:t>Relocalisation </a:t>
                      </a:r>
                      <a:r>
                        <a:rPr lang="fr-FR" sz="1000" b="1" u="none" strike="noStrike" cap="none">
                          <a:latin typeface="Ubuntu"/>
                          <a:sym typeface="Ubuntu"/>
                        </a:rPr>
                        <a:t>du </a:t>
                      </a:r>
                      <a:r>
                        <a:rPr lang="fr-FR" sz="1000" b="1" u="none" strike="noStrike" cap="none">
                          <a:latin typeface="Ubuntu"/>
                        </a:rPr>
                        <a:t>système alimentaire territorial </a:t>
                      </a:r>
                      <a:endParaRPr lang="en-US" sz="1000" b="1" u="none" strike="noStrike" cap="none">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000"/>
                        <a:buFont typeface="Arial"/>
                        <a:buNone/>
                      </a:pPr>
                      <a:r>
                        <a:rPr lang="fr-FR" sz="1000" b="1" u="none" strike="noStrike" cap="none">
                          <a:solidFill>
                            <a:srgbClr val="7F7F7F"/>
                          </a:solidFill>
                          <a:latin typeface="Ubuntu"/>
                          <a:ea typeface="Ubuntu"/>
                          <a:cs typeface="Ubuntu"/>
                        </a:rPr>
                        <a:t>EN SUSPENS</a:t>
                      </a:r>
                      <a:endParaRPr lang="fr-FR" sz="1000" b="1" u="none" strike="noStrike" cap="none">
                        <a:solidFill>
                          <a:srgbClr val="7F7F7F"/>
                        </a:solidFill>
                        <a:latin typeface="Ubuntu"/>
                        <a:ea typeface="Ubuntu"/>
                        <a:cs typeface="Ubuntu"/>
                        <a:sym typeface="Ubuntu"/>
                      </a:endParaRPr>
                    </a:p>
                  </a:txBody>
                  <a:tcPr marL="63275" marR="63275" marT="0" marB="0" anchor="ctr"/>
                </a:tc>
                <a:extLst>
                  <a:ext uri="{0D108BD9-81ED-4DB2-BD59-A6C34878D82A}">
                    <a16:rowId xmlns:a16="http://schemas.microsoft.com/office/drawing/2014/main" val="10009"/>
                  </a:ext>
                </a:extLst>
              </a:tr>
              <a:tr h="543775">
                <a:tc v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000"/>
                        <a:buFont typeface="Arial"/>
                        <a:buNone/>
                      </a:pPr>
                      <a:r>
                        <a:rPr lang="fr-FR" sz="1000" b="1" u="none" strike="noStrike" cap="none">
                          <a:latin typeface="Ubuntu"/>
                          <a:ea typeface="Ubuntu"/>
                          <a:cs typeface="Ubuntu"/>
                        </a:rPr>
                        <a:t>Préservation</a:t>
                      </a:r>
                      <a:r>
                        <a:rPr lang="fr-FR" sz="1000" b="1" u="none" strike="noStrike" cap="none">
                          <a:latin typeface="Ubuntu"/>
                          <a:ea typeface="Ubuntu"/>
                          <a:cs typeface="Ubuntu"/>
                          <a:sym typeface="Ubuntu"/>
                        </a:rPr>
                        <a:t> des ressources naturelles</a:t>
                      </a:r>
                      <a:endParaRPr sz="1000" b="1" u="none" strike="noStrike" cap="none">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000"/>
                        <a:buFont typeface="Arial"/>
                        <a:buNone/>
                      </a:pPr>
                      <a:r>
                        <a:rPr lang="fr-FR" sz="1000" b="1" u="none" strike="noStrike" cap="none">
                          <a:solidFill>
                            <a:srgbClr val="D27800"/>
                          </a:solidFill>
                          <a:latin typeface="Ubuntu"/>
                        </a:rPr>
                        <a:t>EN COURS</a:t>
                      </a:r>
                    </a:p>
                  </a:txBody>
                  <a:tcPr marL="63275" marR="63275" marT="0" marB="0" anchor="ctr"/>
                </a:tc>
                <a:extLst>
                  <a:ext uri="{0D108BD9-81ED-4DB2-BD59-A6C34878D82A}">
                    <a16:rowId xmlns:a16="http://schemas.microsoft.com/office/drawing/2014/main" val="10010"/>
                  </a:ext>
                </a:extLst>
              </a:tr>
              <a:tr h="271239">
                <a:tc>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a:latin typeface="Ubuntu"/>
                          <a:ea typeface="Ubuntu"/>
                          <a:cs typeface="Ubuntu"/>
                          <a:sym typeface="Ubuntu"/>
                        </a:rPr>
                        <a:t>Fiche-action 4 : Coopération du GAL</a:t>
                      </a:r>
                      <a:endParaRPr sz="1000" u="none" strike="noStrike" cap="none">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Clr>
                          <a:srgbClr val="000000"/>
                        </a:buClr>
                        <a:buSzPts val="1000"/>
                        <a:buFont typeface="Arial"/>
                        <a:buNone/>
                      </a:pPr>
                      <a:r>
                        <a:rPr lang="fr-FR" sz="1000" b="1" u="none" strike="noStrike" cap="none">
                          <a:latin typeface="Ubuntu"/>
                          <a:ea typeface="Ubuntu"/>
                          <a:cs typeface="Ubuntu"/>
                          <a:sym typeface="Ubuntu"/>
                        </a:rPr>
                        <a:t>Coopération</a:t>
                      </a:r>
                      <a:endParaRPr sz="1000" b="1" u="none" strike="noStrike" cap="none">
                        <a:latin typeface="Ubuntu"/>
                        <a:ea typeface="Ubuntu"/>
                        <a:cs typeface="Ubuntu"/>
                        <a:sym typeface="Ubuntu"/>
                      </a:endParaRPr>
                    </a:p>
                  </a:txBody>
                  <a:tcPr marL="63275" marR="63275" marT="0" marB="0" anchor="ctr"/>
                </a:tc>
                <a:tc>
                  <a:txBody>
                    <a:bodyPr/>
                    <a:lstStyle/>
                    <a:p>
                      <a:pPr lvl="0" algn="ctr">
                        <a:lnSpc>
                          <a:spcPct val="100000"/>
                        </a:lnSpc>
                        <a:spcBef>
                          <a:spcPts val="0"/>
                        </a:spcBef>
                        <a:spcAft>
                          <a:spcPts val="0"/>
                        </a:spcAft>
                        <a:buNone/>
                      </a:pPr>
                      <a:r>
                        <a:rPr lang="fr-FR" sz="1000" b="1" i="0" u="none" strike="noStrike" cap="none" noProof="0">
                          <a:solidFill>
                            <a:srgbClr val="00B050"/>
                          </a:solidFill>
                          <a:latin typeface="Ubuntu"/>
                        </a:rPr>
                        <a:t>OUVERT</a:t>
                      </a:r>
                      <a:endParaRPr lang="fr-FR" sz="1000" b="0" i="0" u="none" strike="noStrike" cap="none" noProof="0">
                        <a:solidFill>
                          <a:srgbClr val="000000"/>
                        </a:solidFill>
                        <a:latin typeface="Ubuntu"/>
                      </a:endParaRPr>
                    </a:p>
                  </a:txBody>
                  <a:tcPr marL="63275" marR="63275" marT="0" marB="0" anchor="ctr"/>
                </a:tc>
                <a:extLst>
                  <a:ext uri="{0D108BD9-81ED-4DB2-BD59-A6C34878D82A}">
                    <a16:rowId xmlns:a16="http://schemas.microsoft.com/office/drawing/2014/main" val="10011"/>
                  </a:ext>
                </a:extLst>
              </a:tr>
              <a:tr h="462111">
                <a:tc>
                  <a:txBody>
                    <a:bodyPr/>
                    <a:lstStyle/>
                    <a:p>
                      <a:pPr marL="0" marR="0" lvl="0" indent="0" algn="ctr" rtl="0">
                        <a:lnSpc>
                          <a:spcPct val="107000"/>
                        </a:lnSpc>
                        <a:spcBef>
                          <a:spcPts val="100"/>
                        </a:spcBef>
                        <a:spcAft>
                          <a:spcPts val="0"/>
                        </a:spcAft>
                        <a:buClr>
                          <a:srgbClr val="000000"/>
                        </a:buClr>
                        <a:buSzPts val="1000"/>
                        <a:buFont typeface="Arial"/>
                        <a:buNone/>
                      </a:pPr>
                      <a:r>
                        <a:rPr lang="fr-FR" sz="1000" u="none" strike="noStrike" cap="none">
                          <a:latin typeface="Ubuntu"/>
                          <a:ea typeface="Ubuntu"/>
                          <a:cs typeface="Ubuntu"/>
                          <a:sym typeface="Ubuntu"/>
                        </a:rPr>
                        <a:t>Fiche-action 5 : Animation et fonctionnement</a:t>
                      </a:r>
                      <a:r>
                        <a:rPr lang="fr-FR" sz="1000" u="none" strike="noStrike" cap="none">
                          <a:latin typeface="Ubuntu"/>
                          <a:ea typeface="Ubuntu"/>
                          <a:cs typeface="Ubuntu"/>
                        </a:rPr>
                        <a:t> </a:t>
                      </a:r>
                      <a:endParaRPr lang="en-US" sz="1000" u="none" strike="noStrike" cap="none">
                        <a:latin typeface="Ubuntu"/>
                        <a:ea typeface="Ubuntu"/>
                        <a:cs typeface="Ubuntu"/>
                      </a:endParaRPr>
                    </a:p>
                    <a:p>
                      <a:pPr marL="0" marR="0" lvl="0" indent="0" algn="ctr">
                        <a:lnSpc>
                          <a:spcPct val="107000"/>
                        </a:lnSpc>
                        <a:spcBef>
                          <a:spcPts val="0"/>
                        </a:spcBef>
                        <a:spcAft>
                          <a:spcPts val="0"/>
                        </a:spcAft>
                        <a:buSzPts val="1000"/>
                        <a:buFont typeface="Arial"/>
                        <a:buNone/>
                      </a:pPr>
                      <a:r>
                        <a:rPr lang="fr-FR" sz="1000" u="none" strike="noStrike" cap="none">
                          <a:latin typeface="Ubuntu"/>
                          <a:ea typeface="Ubuntu"/>
                          <a:cs typeface="Ubuntu"/>
                          <a:sym typeface="Ubuntu"/>
                        </a:rPr>
                        <a:t>du GAL</a:t>
                      </a:r>
                      <a:endParaRPr sz="1000" u="none" strike="noStrike" cap="none">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Clr>
                          <a:srgbClr val="000000"/>
                        </a:buClr>
                        <a:buSzPts val="1000"/>
                        <a:buFont typeface="Arial"/>
                        <a:buNone/>
                      </a:pPr>
                      <a:r>
                        <a:rPr lang="fr-FR" sz="1000" b="1" u="none" strike="noStrike" cap="none">
                          <a:latin typeface="Ubuntu"/>
                          <a:ea typeface="Ubuntu"/>
                          <a:cs typeface="Ubuntu"/>
                          <a:sym typeface="Ubuntu"/>
                        </a:rPr>
                        <a:t>Animation et fonctionnement du GAL</a:t>
                      </a:r>
                      <a:endParaRPr sz="1000" b="1" u="none" strike="noStrike" cap="none">
                        <a:latin typeface="Ubuntu"/>
                        <a:ea typeface="Ubuntu"/>
                        <a:cs typeface="Ubuntu"/>
                        <a:sym typeface="Ubuntu"/>
                      </a:endParaRPr>
                    </a:p>
                  </a:txBody>
                  <a:tcPr marL="63275" marR="63275" marT="0" marB="0" anchor="ctr"/>
                </a:tc>
                <a:tc>
                  <a:txBody>
                    <a:bodyPr/>
                    <a:lstStyle/>
                    <a:p>
                      <a:pPr lvl="0" algn="ctr">
                        <a:lnSpc>
                          <a:spcPct val="100000"/>
                        </a:lnSpc>
                        <a:spcBef>
                          <a:spcPts val="0"/>
                        </a:spcBef>
                        <a:spcAft>
                          <a:spcPts val="0"/>
                        </a:spcAft>
                        <a:buNone/>
                      </a:pPr>
                      <a:r>
                        <a:rPr lang="fr-FR" sz="1000" b="1" i="0" u="none" strike="noStrike" cap="none" noProof="0">
                          <a:solidFill>
                            <a:srgbClr val="00B050"/>
                          </a:solidFill>
                          <a:latin typeface="Ubuntu"/>
                        </a:rPr>
                        <a:t>OUVERT</a:t>
                      </a:r>
                      <a:endParaRPr lang="fr-FR" sz="1000" b="0" i="0" u="none" strike="noStrike" cap="none" noProof="0">
                        <a:solidFill>
                          <a:srgbClr val="000000"/>
                        </a:solidFill>
                        <a:latin typeface="Ubuntu"/>
                      </a:endParaRPr>
                    </a:p>
                    <a:p>
                      <a:pPr marL="0" marR="0" lvl="0" indent="0" algn="ctr">
                        <a:lnSpc>
                          <a:spcPct val="107000"/>
                        </a:lnSpc>
                        <a:spcBef>
                          <a:spcPts val="0"/>
                        </a:spcBef>
                        <a:spcAft>
                          <a:spcPts val="0"/>
                        </a:spcAft>
                        <a:buSzPts val="1000"/>
                        <a:buFont typeface="Arial"/>
                        <a:buNone/>
                      </a:pPr>
                      <a:endParaRPr lang="fr-FR" sz="1000" b="1" u="none" strike="noStrike" cap="none">
                        <a:solidFill>
                          <a:srgbClr val="00863D"/>
                        </a:solidFill>
                        <a:latin typeface="Ubuntu"/>
                        <a:ea typeface="Ubuntu"/>
                        <a:cs typeface="Ubuntu"/>
                        <a:sym typeface="Ubuntu"/>
                      </a:endParaRPr>
                    </a:p>
                  </a:txBody>
                  <a:tcPr marL="63275" marR="63275" marT="0" marB="0"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3" name="Google Shape;163;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64" name="Google Shape;164;p16"/>
          <p:cNvPicPr preferRelativeResize="0"/>
          <p:nvPr/>
        </p:nvPicPr>
        <p:blipFill rotWithShape="1">
          <a:blip r:embed="rId3">
            <a:alphaModFix/>
          </a:blip>
          <a:srcRect l="93" t="15258" r="1581" b="3299"/>
          <a:stretch/>
        </p:blipFill>
        <p:spPr>
          <a:xfrm>
            <a:off x="68238" y="1289494"/>
            <a:ext cx="9018999" cy="3366748"/>
          </a:xfrm>
          <a:prstGeom prst="rect">
            <a:avLst/>
          </a:prstGeom>
          <a:noFill/>
          <a:ln>
            <a:noFill/>
          </a:ln>
        </p:spPr>
      </p:pic>
      <p:sp>
        <p:nvSpPr>
          <p:cNvPr id="5" name="Google Shape;101;p7">
            <a:extLst>
              <a:ext uri="{FF2B5EF4-FFF2-40B4-BE49-F238E27FC236}">
                <a16:creationId xmlns:a16="http://schemas.microsoft.com/office/drawing/2014/main" id="{85C2A57D-8448-2E72-CDFF-DE26495EB0F0}"/>
              </a:ext>
            </a:extLst>
          </p:cNvPr>
          <p:cNvSpPr txBox="1"/>
          <p:nvPr/>
        </p:nvSpPr>
        <p:spPr>
          <a:xfrm>
            <a:off x="245502" y="235975"/>
            <a:ext cx="8520000" cy="523180"/>
          </a:xfrm>
          <a:prstGeom prst="rect">
            <a:avLst/>
          </a:prstGeom>
          <a:noFill/>
          <a:ln>
            <a:noFill/>
          </a:ln>
        </p:spPr>
        <p:txBody>
          <a:bodyPr spcFirstLastPara="1" wrap="square" lIns="91425" tIns="45700" rIns="91425" bIns="45700" anchor="t" anchorCtr="0">
            <a:spAutoFit/>
          </a:bodyPr>
          <a:lstStyle/>
          <a:p>
            <a:pPr>
              <a:buSzPts val="2800"/>
            </a:pPr>
            <a:r>
              <a:rPr lang="fr-FR" sz="2800" b="1">
                <a:latin typeface="Ubuntu"/>
                <a:ea typeface="Ubuntu"/>
                <a:cs typeface="Ubuntu"/>
              </a:rPr>
              <a:t>2. Osmose + : la stratégie LEADER Puy-de-Dôme </a:t>
            </a:r>
            <a:endParaRPr lang="en-US"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2" name="TextBox 1">
            <a:extLst>
              <a:ext uri="{FF2B5EF4-FFF2-40B4-BE49-F238E27FC236}">
                <a16:creationId xmlns:a16="http://schemas.microsoft.com/office/drawing/2014/main" id="{2E4BD9E6-EFF1-EA93-0509-74E2BD6E550D}"/>
              </a:ext>
            </a:extLst>
          </p:cNvPr>
          <p:cNvSpPr txBox="1"/>
          <p:nvPr/>
        </p:nvSpPr>
        <p:spPr>
          <a:xfrm>
            <a:off x="1553585" y="1136346"/>
            <a:ext cx="6120451"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fr-FR" sz="2400" b="1" i="1">
                <a:highlight>
                  <a:srgbClr val="FFFFFF"/>
                </a:highlight>
                <a:latin typeface="Ubuntu"/>
              </a:rPr>
              <a:t>Les appels à projets sont à retrouver sur le site du SMAD des Combrailles :</a:t>
            </a:r>
            <a:endParaRPr lang="fr-FR" sz="2400" b="1">
              <a:highlight>
                <a:srgbClr val="FFFFFF"/>
              </a:highlight>
              <a:latin typeface="Ubuntu"/>
            </a:endParaRPr>
          </a:p>
          <a:p>
            <a:pPr algn="ctr">
              <a:lnSpc>
                <a:spcPct val="150000"/>
              </a:lnSpc>
            </a:pPr>
            <a:endParaRPr lang="fr-FR" sz="2400">
              <a:highlight>
                <a:srgbClr val="FFFFFF"/>
              </a:highlight>
              <a:latin typeface="Ubuntu"/>
            </a:endParaRPr>
          </a:p>
          <a:p>
            <a:pPr algn="ctr">
              <a:lnSpc>
                <a:spcPct val="150000"/>
              </a:lnSpc>
            </a:pPr>
            <a:r>
              <a:rPr lang="fr-FR" sz="2400">
                <a:highlight>
                  <a:srgbClr val="FFFFFF"/>
                </a:highlight>
                <a:latin typeface="Ubuntu"/>
                <a:hlinkClick r:id="rId3"/>
              </a:rPr>
              <a:t>https://www.combrailles.com/leader/374-programme-leader2023-2027</a:t>
            </a:r>
            <a:endParaRPr lang="en-US" sz="2400">
              <a:highlight>
                <a:srgbClr val="FFFFFF"/>
              </a:highlight>
              <a:latin typeface="Ubuntu"/>
            </a:endParaRPr>
          </a:p>
          <a:p>
            <a:pPr algn="ctr"/>
            <a:endParaRPr lang="fr-FR" i="1">
              <a:highlight>
                <a:srgbClr val="FFFFFF"/>
              </a:highlight>
              <a:latin typeface="Ubuntu"/>
            </a:endParaRPr>
          </a:p>
        </p:txBody>
      </p:sp>
    </p:spTree>
    <p:extLst>
      <p:ext uri="{BB962C8B-B14F-4D97-AF65-F5344CB8AC3E}">
        <p14:creationId xmlns:p14="http://schemas.microsoft.com/office/powerpoint/2010/main" val="3961080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g2ad4bee6444_1_4"/>
          <p:cNvPicPr preferRelativeResize="0"/>
          <p:nvPr/>
        </p:nvPicPr>
        <p:blipFill>
          <a:blip r:embed="rId3">
            <a:alphaModFix/>
          </a:blip>
          <a:stretch>
            <a:fillRect/>
          </a:stretch>
        </p:blipFill>
        <p:spPr>
          <a:xfrm>
            <a:off x="299490" y="383454"/>
            <a:ext cx="8400011" cy="42164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2" name="Picture 1">
            <a:extLst>
              <a:ext uri="{FF2B5EF4-FFF2-40B4-BE49-F238E27FC236}">
                <a16:creationId xmlns:a16="http://schemas.microsoft.com/office/drawing/2014/main" id="{A45F71CA-1F98-25BD-2727-754B1CA67779}"/>
              </a:ext>
            </a:extLst>
          </p:cNvPr>
          <p:cNvPicPr>
            <a:picLocks noChangeAspect="1"/>
          </p:cNvPicPr>
          <p:nvPr/>
        </p:nvPicPr>
        <p:blipFill>
          <a:blip r:embed="rId3"/>
          <a:stretch>
            <a:fillRect/>
          </a:stretch>
        </p:blipFill>
        <p:spPr>
          <a:xfrm>
            <a:off x="187656" y="250863"/>
            <a:ext cx="8777217" cy="4462647"/>
          </a:xfrm>
          <a:prstGeom prst="rect">
            <a:avLst/>
          </a:prstGeom>
        </p:spPr>
      </p:pic>
    </p:spTree>
    <p:extLst>
      <p:ext uri="{BB962C8B-B14F-4D97-AF65-F5344CB8AC3E}">
        <p14:creationId xmlns:p14="http://schemas.microsoft.com/office/powerpoint/2010/main" val="645624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4913" y="1321102"/>
            <a:ext cx="7494814" cy="253486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lvl="0" algn="ctr">
              <a:lnSpc>
                <a:spcPct val="200000"/>
              </a:lnSpc>
            </a:pPr>
            <a:r>
              <a:rPr lang="fr-FR" sz="2800" b="1">
                <a:solidFill>
                  <a:srgbClr val="0070C0"/>
                </a:solidFill>
                <a:latin typeface="Ubuntu"/>
                <a:ea typeface="Ubuntu"/>
                <a:cs typeface="Ubuntu"/>
                <a:sym typeface="Ubuntu"/>
              </a:rPr>
              <a:t>Fiche action 1 :  Faire de la qualité de vie, </a:t>
            </a:r>
          </a:p>
          <a:p>
            <a:pPr lvl="0" algn="ctr">
              <a:lnSpc>
                <a:spcPct val="200000"/>
              </a:lnSpc>
            </a:pPr>
            <a:r>
              <a:rPr lang="fr-FR" sz="2800" b="1">
                <a:solidFill>
                  <a:srgbClr val="0070C0"/>
                </a:solidFill>
                <a:latin typeface="Ubuntu"/>
                <a:ea typeface="Ubuntu"/>
                <a:cs typeface="Ubuntu"/>
                <a:sym typeface="Ubuntu"/>
              </a:rPr>
              <a:t>une source d’attractivité nouvelle </a:t>
            </a:r>
          </a:p>
          <a:p>
            <a:pPr lvl="0" algn="ctr">
              <a:lnSpc>
                <a:spcPct val="200000"/>
              </a:lnSpc>
            </a:pPr>
            <a:r>
              <a:rPr lang="fr-FR" sz="2800" b="1">
                <a:solidFill>
                  <a:srgbClr val="0070C0"/>
                </a:solidFill>
                <a:latin typeface="Ubuntu"/>
                <a:ea typeface="Ubuntu"/>
                <a:cs typeface="Ubuntu"/>
                <a:sym typeface="Ubuntu"/>
              </a:rPr>
              <a:t>du territoire </a:t>
            </a:r>
          </a:p>
        </p:txBody>
      </p:sp>
    </p:spTree>
    <p:extLst>
      <p:ext uri="{BB962C8B-B14F-4D97-AF65-F5344CB8AC3E}">
        <p14:creationId xmlns:p14="http://schemas.microsoft.com/office/powerpoint/2010/main" val="2937470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3" name="Google Shape;163;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 name="Google Shape;101;p7">
            <a:extLst>
              <a:ext uri="{FF2B5EF4-FFF2-40B4-BE49-F238E27FC236}">
                <a16:creationId xmlns:a16="http://schemas.microsoft.com/office/drawing/2014/main" id="{85C2A57D-8448-2E72-CDFF-DE26495EB0F0}"/>
              </a:ext>
            </a:extLst>
          </p:cNvPr>
          <p:cNvSpPr txBox="1"/>
          <p:nvPr/>
        </p:nvSpPr>
        <p:spPr>
          <a:xfrm>
            <a:off x="1810005" y="2316936"/>
            <a:ext cx="5536645" cy="523180"/>
          </a:xfrm>
          <a:prstGeom prst="rect">
            <a:avLst/>
          </a:prstGeom>
          <a:noFill/>
          <a:ln>
            <a:noFill/>
          </a:ln>
        </p:spPr>
        <p:txBody>
          <a:bodyPr spcFirstLastPara="1" wrap="square" lIns="91425" tIns="45700" rIns="91425" bIns="45700" anchor="t" anchorCtr="0">
            <a:spAutoFit/>
          </a:bodyPr>
          <a:lstStyle/>
          <a:p>
            <a:pPr>
              <a:buSzPts val="2800"/>
            </a:pPr>
            <a:r>
              <a:rPr lang="fr-FR" sz="2800" b="1">
                <a:solidFill>
                  <a:srgbClr val="0070C0"/>
                </a:solidFill>
                <a:latin typeface="Ubuntu"/>
                <a:ea typeface="Ubuntu"/>
                <a:cs typeface="Ubuntu"/>
              </a:rPr>
              <a:t>L'appel à projets Culture 24 </a:t>
            </a:r>
            <a:endParaRPr lang="en-US" sz="2800">
              <a:solidFill>
                <a:srgbClr val="0070C0"/>
              </a:solidFill>
            </a:endParaRPr>
          </a:p>
        </p:txBody>
      </p:sp>
    </p:spTree>
    <p:extLst>
      <p:ext uri="{BB962C8B-B14F-4D97-AF65-F5344CB8AC3E}">
        <p14:creationId xmlns:p14="http://schemas.microsoft.com/office/powerpoint/2010/main" val="407728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1223008"/>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a:rPr>
              <a:t>Types d'opérations éligibles</a:t>
            </a:r>
          </a:p>
        </p:txBody>
      </p:sp>
      <p:sp>
        <p:nvSpPr>
          <p:cNvPr id="6" name="Rectangle 5"/>
          <p:cNvSpPr/>
          <p:nvPr/>
        </p:nvSpPr>
        <p:spPr>
          <a:xfrm>
            <a:off x="212160" y="1591756"/>
            <a:ext cx="8721790" cy="274466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just">
              <a:lnSpc>
                <a:spcPct val="200000"/>
              </a:lnSpc>
            </a:pPr>
            <a:r>
              <a:rPr lang="fr-FR" sz="1100" b="1">
                <a:latin typeface="Ubuntu"/>
                <a:ea typeface="Ubuntu"/>
                <a:cs typeface="Ubuntu"/>
                <a:sym typeface="Ubuntu"/>
              </a:rPr>
              <a:t>TO 1 : </a:t>
            </a:r>
            <a:r>
              <a:rPr lang="fr-FR" sz="1100" b="1">
                <a:latin typeface="Ubuntu"/>
                <a:ea typeface="Ubuntu"/>
                <a:sym typeface="Ubuntu"/>
              </a:rPr>
              <a:t>Opérations de création, de modernisation des offres muséographiques et scénographiques et opérations de mutualisation entre les structures muséographiques</a:t>
            </a:r>
            <a:endParaRPr lang="fr-FR" sz="1100">
              <a:latin typeface="Ubuntu"/>
              <a:ea typeface="Ubuntu"/>
            </a:endParaRPr>
          </a:p>
          <a:p>
            <a:pPr marL="171450" lvl="6" indent="-171450" algn="just">
              <a:lnSpc>
                <a:spcPct val="200000"/>
              </a:lnSpc>
              <a:buFont typeface="Arial"/>
              <a:buChar char="•"/>
            </a:pPr>
            <a:r>
              <a:rPr lang="fr-FR" sz="1100">
                <a:latin typeface="Ubuntu"/>
                <a:ea typeface="Ubuntu"/>
                <a:sym typeface="Ubuntu"/>
              </a:rPr>
              <a:t>Etudes, expertises, créations et mise en œuvre de contenus scénographiques et conception d'expositions</a:t>
            </a:r>
            <a:endParaRPr lang="fr-FR" sz="1100">
              <a:latin typeface="Ubuntu"/>
              <a:ea typeface="Ubuntu"/>
            </a:endParaRPr>
          </a:p>
          <a:p>
            <a:pPr marL="171450" lvl="6" indent="-171450" algn="just">
              <a:lnSpc>
                <a:spcPct val="200000"/>
              </a:lnSpc>
              <a:buFont typeface="Arial"/>
              <a:buChar char="•"/>
            </a:pPr>
            <a:r>
              <a:rPr lang="fr-FR" sz="1100">
                <a:latin typeface="Ubuntu"/>
                <a:ea typeface="Ubuntu"/>
                <a:sym typeface="Ubuntu"/>
              </a:rPr>
              <a:t>Actions de communication et de formation en lien avec les offres muséographiques créées </a:t>
            </a:r>
            <a:endParaRPr lang="fr-FR" sz="1100">
              <a:latin typeface="Ubuntu"/>
              <a:ea typeface="Ubuntu"/>
            </a:endParaRPr>
          </a:p>
          <a:p>
            <a:pPr marL="171450" lvl="6" indent="-171450" algn="just">
              <a:lnSpc>
                <a:spcPct val="200000"/>
              </a:lnSpc>
              <a:buFont typeface="Arial"/>
              <a:buChar char="•"/>
            </a:pPr>
            <a:r>
              <a:rPr lang="fr-FR" sz="1100">
                <a:latin typeface="Ubuntu"/>
                <a:ea typeface="Ubuntu"/>
                <a:sym typeface="Ubuntu"/>
              </a:rPr>
              <a:t>Actions de création et de développement d'outils numériques</a:t>
            </a:r>
            <a:endParaRPr lang="fr-FR" sz="1100">
              <a:latin typeface="Ubuntu"/>
              <a:ea typeface="Ubuntu"/>
            </a:endParaRPr>
          </a:p>
          <a:p>
            <a:pPr marL="171450" lvl="6" indent="-171450" algn="just">
              <a:lnSpc>
                <a:spcPct val="200000"/>
              </a:lnSpc>
              <a:buFont typeface="Arial"/>
              <a:buChar char="•"/>
            </a:pPr>
            <a:r>
              <a:rPr lang="fr-FR" sz="1100">
                <a:latin typeface="Ubuntu"/>
                <a:ea typeface="Ubuntu"/>
                <a:sym typeface="Ubuntu"/>
              </a:rPr>
              <a:t>Actions d’animation et de médiation (par exemple actions de découverte de sites, actions en lien avec des créations artistiques délocalisées, actions de diffusion en direction des publics scolaires, organisation de conférences)</a:t>
            </a:r>
            <a:endParaRPr lang="fr-FR" sz="1100">
              <a:latin typeface="Ubuntu"/>
              <a:ea typeface="Ubuntu"/>
            </a:endParaRPr>
          </a:p>
          <a:p>
            <a:pPr marL="171450" lvl="6" indent="-171450" algn="just">
              <a:lnSpc>
                <a:spcPct val="200000"/>
              </a:lnSpc>
              <a:buFont typeface="Arial"/>
              <a:buChar char="•"/>
            </a:pPr>
            <a:r>
              <a:rPr lang="fr-FR" sz="1100">
                <a:latin typeface="Ubuntu"/>
                <a:ea typeface="Ubuntu"/>
                <a:sym typeface="Ubuntu"/>
              </a:rPr>
              <a:t>Action de mutualisation de compétence et de moyens entre les musées </a:t>
            </a:r>
            <a:endParaRPr lang="fr-FR" sz="1100">
              <a:latin typeface="Ubuntu"/>
              <a:ea typeface="Ubuntu"/>
            </a:endParaRPr>
          </a:p>
        </p:txBody>
      </p:sp>
      <p:sp>
        <p:nvSpPr>
          <p:cNvPr id="2" name="Rectangle 1">
            <a:extLst>
              <a:ext uri="{FF2B5EF4-FFF2-40B4-BE49-F238E27FC236}">
                <a16:creationId xmlns:a16="http://schemas.microsoft.com/office/drawing/2014/main" id="{61669C13-9460-1384-2264-C206916DF78E}"/>
              </a:ext>
            </a:extLst>
          </p:cNvPr>
          <p:cNvSpPr/>
          <p:nvPr/>
        </p:nvSpPr>
        <p:spPr>
          <a:xfrm>
            <a:off x="145435" y="138711"/>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a:solidFill>
                  <a:srgbClr val="0070C0"/>
                </a:solidFill>
                <a:latin typeface="Ubuntu"/>
                <a:ea typeface="Ubuntu"/>
                <a:cs typeface="Ubuntu"/>
                <a:sym typeface="Ubuntu"/>
              </a:rPr>
              <a:t>CULTURE24 : "Développer une offre culturelle structurante de proximité et favoriser des partenariats culturels interterritoriaux"</a:t>
            </a:r>
            <a:endParaRPr lang="fr-FR" sz="1800" b="1">
              <a:solidFill>
                <a:srgbClr val="0070C0"/>
              </a:solidFill>
              <a:latin typeface="Ubuntu"/>
              <a:ea typeface="Ubuntu"/>
              <a:cs typeface="Ubuntu"/>
            </a:endParaRPr>
          </a:p>
        </p:txBody>
      </p:sp>
      <p:sp>
        <p:nvSpPr>
          <p:cNvPr id="3" name="AutoShape 2" descr="https://frc-powerpoint.officeapps.live.com/pods/GetClipboardImage.ashx?Id=4ccf1b1e-3532-455f-a5b0-da1ffb7a69d5&amp;DC=GFR1&amp;pkey=f84a9223-4913-4441-845d-08ec500c948b&amp;wdwaccluster=GFR1"/>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2" descr="https://frc-powerpoint.officeapps.live.com/pods/GetClipboardImage.ashx?Id=4ccf1b1e-3532-455f-a5b0-da1ffb7a69d5&amp;DC=GFR1&amp;pkey=f84a9223-4913-4441-845d-08ec500c948b&amp;wdwaccluster=GFR1"/>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523014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825" y="1438423"/>
            <a:ext cx="8850021" cy="3424720"/>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200000"/>
              </a:lnSpc>
              <a:buChar char="•"/>
            </a:pPr>
            <a:r>
              <a:rPr lang="fr-FR" sz="1100">
                <a:latin typeface="Ubuntu"/>
                <a:ea typeface="Ubuntu"/>
                <a:cs typeface="Ubuntu"/>
                <a:sym typeface="Ubuntu"/>
              </a:rPr>
              <a:t>Les projets dont la localisation se situe dans une commune de 10 000 habitants ou plus sont éligibles à condition qu’ils bénéficient à la zone rurale (territoire du GAL hors commune de plus de 10 000 habitants)</a:t>
            </a:r>
            <a:endParaRPr lang="fr-FR" sz="1100">
              <a:latin typeface="Ubuntu"/>
              <a:ea typeface="Ubuntu"/>
            </a:endParaRPr>
          </a:p>
          <a:p>
            <a:pPr marL="171450" indent="-171450">
              <a:lnSpc>
                <a:spcPct val="200000"/>
              </a:lnSpc>
              <a:buChar char="•"/>
            </a:pPr>
            <a:r>
              <a:rPr lang="fr-FR" sz="1100">
                <a:latin typeface="Ubuntu"/>
                <a:ea typeface="Ubuntu"/>
              </a:rPr>
              <a:t>Le porteur de projet doit démontrer que le projet déploie ses actions sur un périmètre d’au moins 2 intercommunalités (tout ou partie) ou d’au moins 80 communes.</a:t>
            </a:r>
          </a:p>
          <a:p>
            <a:pPr marL="171450" indent="-171450">
              <a:lnSpc>
                <a:spcPct val="200000"/>
              </a:lnSpc>
              <a:buChar char="•"/>
            </a:pPr>
            <a:r>
              <a:rPr lang="fr-FR" sz="1100" b="1">
                <a:latin typeface="Ubuntu"/>
              </a:rPr>
              <a:t>Trois conditions cumulatives (hors études, expertises) : </a:t>
            </a:r>
            <a:endParaRPr lang="fr-FR" sz="1100">
              <a:latin typeface="Ubuntu"/>
            </a:endParaRPr>
          </a:p>
          <a:p>
            <a:pPr>
              <a:lnSpc>
                <a:spcPct val="200000"/>
              </a:lnSpc>
            </a:pPr>
            <a:r>
              <a:rPr lang="fr-FR" sz="1100">
                <a:latin typeface="Ubuntu"/>
              </a:rPr>
              <a:t>1. Le projet doit prévoir la mise en place d’actions de médiation (par exemple actions de découverte des sites, actions en lien avec des créations artistiques délocalisées, actions de diffusion en direction des publics scolaires, organisation de conférences…) </a:t>
            </a:r>
            <a:endParaRPr lang="en-US" sz="1100">
              <a:latin typeface="Ubuntu"/>
            </a:endParaRPr>
          </a:p>
          <a:p>
            <a:pPr>
              <a:lnSpc>
                <a:spcPct val="200000"/>
              </a:lnSpc>
            </a:pPr>
            <a:r>
              <a:rPr lang="fr-FR" sz="1100">
                <a:latin typeface="Ubuntu"/>
              </a:rPr>
              <a:t>2. Le projet doit prévoir une ouverture au public </a:t>
            </a:r>
            <a:endParaRPr lang="en-US" sz="1100">
              <a:latin typeface="Ubuntu"/>
            </a:endParaRPr>
          </a:p>
          <a:p>
            <a:pPr>
              <a:lnSpc>
                <a:spcPct val="200000"/>
              </a:lnSpc>
            </a:pPr>
            <a:r>
              <a:rPr lang="fr-FR" sz="1100">
                <a:latin typeface="Ubuntu"/>
              </a:rPr>
              <a:t>3. En cas d’accueil physique, le projet doit reposer sur un accueil professionnel ou doit prévoir la formation des personnels dédiés à l’accueil </a:t>
            </a:r>
            <a:endParaRPr lang="fr-FR"/>
          </a:p>
        </p:txBody>
      </p:sp>
      <p:sp>
        <p:nvSpPr>
          <p:cNvPr id="6" name="Rectangle 5"/>
          <p:cNvSpPr/>
          <p:nvPr/>
        </p:nvSpPr>
        <p:spPr>
          <a:xfrm>
            <a:off x="216134" y="2944281"/>
            <a:ext cx="8714792" cy="507831"/>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nSpc>
                <a:spcPct val="150000"/>
              </a:lnSpc>
            </a:pPr>
            <a:endParaRPr lang="fr-FR" sz="1100" b="1">
              <a:latin typeface="Ubuntu" panose="020B0504030602030204" pitchFamily="34" charset="0"/>
            </a:endParaRPr>
          </a:p>
          <a:p>
            <a:r>
              <a:rPr lang="fr-FR"/>
              <a:t>	</a:t>
            </a:r>
          </a:p>
        </p:txBody>
      </p:sp>
      <p:sp>
        <p:nvSpPr>
          <p:cNvPr id="9" name="Rectangle 8">
            <a:extLst>
              <a:ext uri="{FF2B5EF4-FFF2-40B4-BE49-F238E27FC236}">
                <a16:creationId xmlns:a16="http://schemas.microsoft.com/office/drawing/2014/main" id="{92E80DC6-19D5-A408-3813-3B1C3FBD5A69}"/>
              </a:ext>
            </a:extLst>
          </p:cNvPr>
          <p:cNvSpPr/>
          <p:nvPr/>
        </p:nvSpPr>
        <p:spPr>
          <a:xfrm>
            <a:off x="203023" y="1139142"/>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a:rPr>
              <a:t>Conditions d'éligibilité</a:t>
            </a:r>
            <a:endParaRPr lang="fr-FR" sz="1350" b="1" u="sng">
              <a:solidFill>
                <a:srgbClr val="0070C0"/>
              </a:solidFill>
              <a:latin typeface="Ubuntu" panose="020B0504030602030204" pitchFamily="34" charset="0"/>
            </a:endParaRPr>
          </a:p>
        </p:txBody>
      </p:sp>
      <p:sp>
        <p:nvSpPr>
          <p:cNvPr id="10" name="Rectangle 9">
            <a:extLst>
              <a:ext uri="{FF2B5EF4-FFF2-40B4-BE49-F238E27FC236}">
                <a16:creationId xmlns:a16="http://schemas.microsoft.com/office/drawing/2014/main" id="{61669C13-9460-1384-2264-C206916DF78E}"/>
              </a:ext>
            </a:extLst>
          </p:cNvPr>
          <p:cNvSpPr/>
          <p:nvPr/>
        </p:nvSpPr>
        <p:spPr>
          <a:xfrm>
            <a:off x="145435" y="138711"/>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a:solidFill>
                  <a:srgbClr val="0070C0"/>
                </a:solidFill>
                <a:latin typeface="Ubuntu"/>
                <a:ea typeface="Ubuntu"/>
                <a:cs typeface="Ubuntu"/>
                <a:sym typeface="Ubuntu"/>
              </a:rPr>
              <a:t>CULTURE24 : "Développer une offre culturelle structurante de proximité et favoriser des partenariats culturels interterritoriaux"</a:t>
            </a:r>
            <a:endParaRPr lang="fr-FR" sz="1800" b="1">
              <a:solidFill>
                <a:srgbClr val="0070C0"/>
              </a:solidFill>
              <a:latin typeface="Ubuntu"/>
              <a:ea typeface="Ubuntu"/>
              <a:cs typeface="Ubuntu"/>
            </a:endParaRPr>
          </a:p>
        </p:txBody>
      </p:sp>
    </p:spTree>
    <p:extLst>
      <p:ext uri="{BB962C8B-B14F-4D97-AF65-F5344CB8AC3E}">
        <p14:creationId xmlns:p14="http://schemas.microsoft.com/office/powerpoint/2010/main" val="2876901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p:nvPr/>
        </p:nvSpPr>
        <p:spPr>
          <a:xfrm>
            <a:off x="708067" y="689697"/>
            <a:ext cx="7163585" cy="3231614"/>
          </a:xfrm>
          <a:prstGeom prst="rect">
            <a:avLst/>
          </a:prstGeom>
          <a:noFill/>
          <a:ln>
            <a:noFill/>
          </a:ln>
        </p:spPr>
        <p:txBody>
          <a:bodyPr spcFirstLastPara="1" wrap="square" lIns="91425" tIns="45700" rIns="91425" bIns="45700" anchor="t" anchorCtr="0">
            <a:spAutoFit/>
          </a:bodyPr>
          <a:lstStyle/>
          <a:p>
            <a:pPr algn="ctr">
              <a:buSzPts val="2000"/>
            </a:pPr>
            <a:r>
              <a:rPr lang="fr-FR" sz="2400" b="1">
                <a:latin typeface="Ubuntu"/>
                <a:ea typeface="Ubuntu"/>
                <a:cs typeface="Ubuntu"/>
                <a:sym typeface="Ubuntu"/>
              </a:rPr>
              <a:t>SOMMAIRE </a:t>
            </a:r>
            <a:endParaRPr lang="fr-FR" sz="2400" b="1">
              <a:latin typeface="Ubuntu"/>
              <a:ea typeface="Ubuntu"/>
              <a:cs typeface="Ubuntu"/>
            </a:endParaRPr>
          </a:p>
          <a:p>
            <a:pPr>
              <a:buSzPts val="2000"/>
            </a:pPr>
            <a:endParaRPr lang="fr-FR" sz="2000" b="1">
              <a:latin typeface="Ubuntu"/>
              <a:ea typeface="Ubuntu"/>
              <a:cs typeface="Ubuntu"/>
            </a:endParaRPr>
          </a:p>
          <a:p>
            <a:pPr marL="457200" indent="-457200">
              <a:lnSpc>
                <a:spcPct val="200000"/>
              </a:lnSpc>
              <a:buSzPts val="2000"/>
              <a:buAutoNum type="arabicPeriod"/>
            </a:pPr>
            <a:r>
              <a:rPr lang="fr-FR" sz="2000" b="1">
                <a:latin typeface="Ubuntu"/>
                <a:ea typeface="Ubuntu"/>
                <a:cs typeface="Ubuntu"/>
                <a:sym typeface="Ubuntu"/>
              </a:rPr>
              <a:t>Présentation</a:t>
            </a:r>
            <a:r>
              <a:rPr lang="fr-FR" sz="2000" b="1" i="0" u="none" strike="noStrike" cap="none">
                <a:solidFill>
                  <a:srgbClr val="000000"/>
                </a:solidFill>
                <a:latin typeface="Ubuntu"/>
                <a:ea typeface="Ubuntu"/>
                <a:cs typeface="Ubuntu"/>
                <a:sym typeface="Ubuntu"/>
              </a:rPr>
              <a:t> du </a:t>
            </a:r>
            <a:r>
              <a:rPr lang="fr-FR" sz="2000" b="1">
                <a:latin typeface="Ubuntu"/>
                <a:ea typeface="Ubuntu"/>
                <a:cs typeface="Ubuntu"/>
                <a:sym typeface="Ubuntu"/>
              </a:rPr>
              <a:t>programme, du </a:t>
            </a:r>
            <a:r>
              <a:rPr lang="fr-FR" sz="2000" b="1" i="0" u="none" strike="noStrike" cap="none">
                <a:solidFill>
                  <a:srgbClr val="000000"/>
                </a:solidFill>
                <a:latin typeface="Ubuntu"/>
                <a:ea typeface="Ubuntu"/>
                <a:cs typeface="Ubuntu"/>
                <a:sym typeface="Ubuntu"/>
              </a:rPr>
              <a:t>territoire</a:t>
            </a:r>
            <a:r>
              <a:rPr lang="fr-FR" sz="2000" b="1">
                <a:latin typeface="Ubuntu"/>
                <a:ea typeface="Ubuntu"/>
                <a:cs typeface="Ubuntu"/>
                <a:sym typeface="Ubuntu"/>
              </a:rPr>
              <a:t> et du GAL</a:t>
            </a:r>
            <a:endParaRPr lang="fr-FR" sz="2000">
              <a:latin typeface="Ubuntu"/>
              <a:ea typeface="Ubuntu"/>
              <a:cs typeface="Ubuntu"/>
              <a:sym typeface="Ubuntu"/>
            </a:endParaRPr>
          </a:p>
          <a:p>
            <a:pPr marL="457200" indent="-457200">
              <a:lnSpc>
                <a:spcPct val="200000"/>
              </a:lnSpc>
              <a:buSzPts val="2000"/>
              <a:buAutoNum type="arabicPeriod"/>
            </a:pPr>
            <a:r>
              <a:rPr lang="fr-FR" sz="2000" b="1" i="0" u="none" strike="noStrike" cap="none">
                <a:solidFill>
                  <a:srgbClr val="000000"/>
                </a:solidFill>
                <a:latin typeface="Ubuntu"/>
                <a:ea typeface="Ubuntu"/>
                <a:cs typeface="Ubuntu"/>
                <a:sym typeface="Ubuntu"/>
              </a:rPr>
              <a:t>Osmose </a:t>
            </a:r>
            <a:r>
              <a:rPr lang="fr-FR" sz="2000" b="1">
                <a:latin typeface="Ubuntu"/>
                <a:ea typeface="Ubuntu"/>
                <a:cs typeface="Ubuntu"/>
                <a:sym typeface="Ubuntu"/>
              </a:rPr>
              <a:t>+</a:t>
            </a:r>
            <a:r>
              <a:rPr lang="fr-FR" sz="2000" b="1" i="0" u="none" strike="noStrike" cap="none">
                <a:solidFill>
                  <a:srgbClr val="000000"/>
                </a:solidFill>
                <a:latin typeface="Ubuntu"/>
                <a:ea typeface="Ubuntu"/>
                <a:cs typeface="Ubuntu"/>
                <a:sym typeface="Ubuntu"/>
              </a:rPr>
              <a:t> </a:t>
            </a:r>
            <a:r>
              <a:rPr lang="fr-FR" sz="2000" b="1">
                <a:latin typeface="Ubuntu"/>
                <a:ea typeface="Ubuntu"/>
                <a:cs typeface="Ubuntu"/>
                <a:sym typeface="Ubuntu"/>
              </a:rPr>
              <a:t>: la stratégie</a:t>
            </a:r>
            <a:r>
              <a:rPr lang="fr-FR" sz="2000" b="1" i="0" u="none" strike="noStrike" cap="none">
                <a:solidFill>
                  <a:srgbClr val="000000"/>
                </a:solidFill>
                <a:latin typeface="Ubuntu"/>
                <a:ea typeface="Ubuntu"/>
                <a:cs typeface="Ubuntu"/>
                <a:sym typeface="Ubuntu"/>
              </a:rPr>
              <a:t> LEADER</a:t>
            </a:r>
            <a:r>
              <a:rPr lang="fr-FR" sz="2000" b="1">
                <a:latin typeface="Ubuntu"/>
                <a:ea typeface="Ubuntu"/>
                <a:cs typeface="Ubuntu"/>
                <a:sym typeface="Ubuntu"/>
              </a:rPr>
              <a:t> pour le Puy-de-Dôme </a:t>
            </a:r>
            <a:endParaRPr lang="fr-FR" sz="2000" b="1">
              <a:latin typeface="Ubuntu"/>
              <a:ea typeface="Ubuntu"/>
              <a:cs typeface="Ubuntu"/>
            </a:endParaRPr>
          </a:p>
          <a:p>
            <a:pPr marL="457200" indent="-457200">
              <a:lnSpc>
                <a:spcPct val="200000"/>
              </a:lnSpc>
              <a:buSzPts val="2000"/>
              <a:buAutoNum type="arabicPeriod"/>
            </a:pPr>
            <a:r>
              <a:rPr lang="fr-FR" sz="2000" b="1">
                <a:latin typeface="Ubuntu"/>
                <a:ea typeface="Ubuntu"/>
                <a:cs typeface="Ubuntu"/>
              </a:rPr>
              <a:t>Les appels à projets Culture 24 et Coopération 24</a:t>
            </a:r>
            <a:endParaRPr lang="fr-FR">
              <a:ea typeface="Ubuntu"/>
            </a:endParaRPr>
          </a:p>
          <a:p>
            <a:pPr marL="457200" indent="-457200">
              <a:lnSpc>
                <a:spcPct val="200000"/>
              </a:lnSpc>
              <a:buSzPts val="2000"/>
              <a:buAutoNum type="arabicPeriod"/>
            </a:pPr>
            <a:r>
              <a:rPr lang="fr-FR" sz="2000" b="1">
                <a:latin typeface="Ubuntu"/>
                <a:ea typeface="Ubuntu"/>
                <a:cs typeface="Ubuntu"/>
              </a:rPr>
              <a:t>Foire aux questions </a:t>
            </a:r>
            <a:endParaRPr lang="fr-FR" i="0" u="none" strike="noStrike" cap="none">
              <a:solidFill>
                <a:srgbClr val="000000"/>
              </a:solidFill>
              <a:ea typeface="Ubuntu"/>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1223008"/>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a:rPr>
              <a:t>Types d'opérations éligibles</a:t>
            </a:r>
          </a:p>
        </p:txBody>
      </p:sp>
      <p:sp>
        <p:nvSpPr>
          <p:cNvPr id="6" name="Rectangle 5"/>
          <p:cNvSpPr/>
          <p:nvPr/>
        </p:nvSpPr>
        <p:spPr>
          <a:xfrm>
            <a:off x="212160" y="1591756"/>
            <a:ext cx="8721790" cy="274466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just">
              <a:lnSpc>
                <a:spcPct val="200000"/>
              </a:lnSpc>
            </a:pPr>
            <a:r>
              <a:rPr lang="fr-FR" sz="1100" b="1">
                <a:latin typeface="Ubuntu"/>
                <a:ea typeface="Ubuntu"/>
                <a:cs typeface="Ubuntu"/>
                <a:sym typeface="Ubuntu"/>
              </a:rPr>
              <a:t>TO 2 : Opérations visant à valoriser les patrimoines</a:t>
            </a:r>
            <a:endParaRPr lang="fr-FR"/>
          </a:p>
          <a:p>
            <a:pPr marL="171450" indent="-171450" algn="just">
              <a:lnSpc>
                <a:spcPct val="200000"/>
              </a:lnSpc>
              <a:buFont typeface="Arial" panose="020B0604020202020204" pitchFamily="34" charset="0"/>
              <a:buChar char="•"/>
            </a:pPr>
            <a:r>
              <a:rPr lang="fr-FR" sz="1100">
                <a:latin typeface="Ubuntu"/>
                <a:ea typeface="Ubuntu"/>
                <a:sym typeface="Ubuntu"/>
              </a:rPr>
              <a:t>Actions d’amélioration et de diffusion des connaissances sur les patrimoines (par exemples inventaires, projets de recherche archéologiques, éditions)</a:t>
            </a:r>
            <a:endParaRPr lang="fr-FR" sz="1100">
              <a:latin typeface="Ubuntu"/>
              <a:ea typeface="Ubuntu"/>
            </a:endParaRPr>
          </a:p>
          <a:p>
            <a:pPr marL="171450" indent="-171450" algn="just">
              <a:lnSpc>
                <a:spcPct val="200000"/>
              </a:lnSpc>
              <a:buFont typeface="Arial" panose="020B0604020202020204" pitchFamily="34" charset="0"/>
              <a:buChar char="•"/>
            </a:pPr>
            <a:r>
              <a:rPr lang="fr-FR" sz="1100">
                <a:latin typeface="Ubuntu"/>
                <a:ea typeface="Ubuntu"/>
                <a:sym typeface="Ubuntu"/>
              </a:rPr>
              <a:t>Action de valorisation des patrimoines par de spectacles ou des créations culturelles in situ, par exemple résidences d’artistes, création et diffusion artistiques sur les sites patrimoniaux</a:t>
            </a:r>
            <a:endParaRPr lang="fr-FR" sz="1100">
              <a:latin typeface="Ubuntu"/>
              <a:ea typeface="Ubuntu"/>
            </a:endParaRPr>
          </a:p>
          <a:p>
            <a:pPr marL="171450" indent="-171450" algn="just">
              <a:lnSpc>
                <a:spcPct val="200000"/>
              </a:lnSpc>
              <a:buFont typeface="Arial" panose="020B0604020202020204" pitchFamily="34" charset="0"/>
              <a:buChar char="•"/>
            </a:pPr>
            <a:r>
              <a:rPr lang="fr-FR" sz="1100">
                <a:latin typeface="Ubuntu"/>
                <a:ea typeface="Ubuntu"/>
                <a:sym typeface="Ubuntu"/>
              </a:rPr>
              <a:t>Actions de médiation (par exemple conférences, ateliers de recherche…)</a:t>
            </a:r>
            <a:endParaRPr lang="fr-FR" sz="1100">
              <a:latin typeface="Ubuntu"/>
              <a:ea typeface="Ubuntu"/>
            </a:endParaRPr>
          </a:p>
          <a:p>
            <a:pPr marL="171450" indent="-171450" algn="just">
              <a:lnSpc>
                <a:spcPct val="200000"/>
              </a:lnSpc>
              <a:buFont typeface="Arial" panose="020B0604020202020204" pitchFamily="34" charset="0"/>
              <a:buChar char="•"/>
            </a:pPr>
            <a:r>
              <a:rPr lang="fr-FR" sz="1100">
                <a:latin typeface="Ubuntu"/>
                <a:ea typeface="Ubuntu"/>
                <a:sym typeface="Ubuntu"/>
              </a:rPr>
              <a:t>Création et développement d’outils numériques </a:t>
            </a:r>
            <a:endParaRPr lang="fr-FR" sz="1100">
              <a:latin typeface="Ubuntu"/>
              <a:ea typeface="Ubuntu"/>
            </a:endParaRPr>
          </a:p>
          <a:p>
            <a:pPr marL="171450" indent="-171450" algn="just">
              <a:lnSpc>
                <a:spcPct val="200000"/>
              </a:lnSpc>
              <a:buFont typeface="Arial" panose="020B0604020202020204" pitchFamily="34" charset="0"/>
              <a:buChar char="•"/>
            </a:pPr>
            <a:r>
              <a:rPr lang="fr-FR" sz="1100">
                <a:latin typeface="Ubuntu"/>
                <a:ea typeface="Ubuntu"/>
                <a:sym typeface="Ubuntu"/>
              </a:rPr>
              <a:t>Action d’animation, de communication, de promotion, de création de support pédagogique</a:t>
            </a:r>
            <a:endParaRPr lang="fr-FR" sz="1100">
              <a:latin typeface="Ubuntu"/>
              <a:ea typeface="Ubuntu"/>
            </a:endParaRPr>
          </a:p>
        </p:txBody>
      </p:sp>
      <p:sp>
        <p:nvSpPr>
          <p:cNvPr id="2" name="Rectangle 1">
            <a:extLst>
              <a:ext uri="{FF2B5EF4-FFF2-40B4-BE49-F238E27FC236}">
                <a16:creationId xmlns:a16="http://schemas.microsoft.com/office/drawing/2014/main" id="{61669C13-9460-1384-2264-C206916DF78E}"/>
              </a:ext>
            </a:extLst>
          </p:cNvPr>
          <p:cNvSpPr/>
          <p:nvPr/>
        </p:nvSpPr>
        <p:spPr>
          <a:xfrm>
            <a:off x="145435" y="138711"/>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a:solidFill>
                  <a:srgbClr val="0070C0"/>
                </a:solidFill>
                <a:latin typeface="Ubuntu"/>
                <a:ea typeface="Ubuntu"/>
                <a:cs typeface="Ubuntu"/>
                <a:sym typeface="Ubuntu"/>
              </a:rPr>
              <a:t>CULTURE24 : "Développer une offre culturelle structurante de proximité et favoriser des partenariats culturels interterritoriaux"</a:t>
            </a:r>
            <a:endParaRPr lang="fr-FR" sz="1800" b="1">
              <a:solidFill>
                <a:srgbClr val="0070C0"/>
              </a:solidFill>
              <a:latin typeface="Ubuntu"/>
              <a:ea typeface="Ubuntu"/>
              <a:cs typeface="Ubuntu"/>
            </a:endParaRPr>
          </a:p>
        </p:txBody>
      </p:sp>
      <p:sp>
        <p:nvSpPr>
          <p:cNvPr id="3" name="AutoShape 2" descr="https://frc-powerpoint.officeapps.live.com/pods/GetClipboardImage.ashx?Id=4ccf1b1e-3532-455f-a5b0-da1ffb7a69d5&amp;DC=GFR1&amp;pkey=f84a9223-4913-4441-845d-08ec500c948b&amp;wdwaccluster=GFR1"/>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2" descr="https://frc-powerpoint.officeapps.live.com/pods/GetClipboardImage.ashx?Id=4ccf1b1e-3532-455f-a5b0-da1ffb7a69d5&amp;DC=GFR1&amp;pkey=f84a9223-4913-4441-845d-08ec500c948b&amp;wdwaccluster=GFR1"/>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550212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6483" y="1524539"/>
            <a:ext cx="8630816" cy="2406108"/>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200000"/>
              </a:lnSpc>
              <a:buChar char="•"/>
            </a:pPr>
            <a:r>
              <a:rPr lang="fr-FR" sz="1100">
                <a:latin typeface="Ubuntu"/>
                <a:ea typeface="Ubuntu"/>
                <a:cs typeface="Ubuntu"/>
                <a:sym typeface="Ubuntu"/>
              </a:rPr>
              <a:t>Les projets dont la localisation se situe dans une commune de 10 000 habitants ou plus sont éligibles à condition qu’ils bénéficient à la zone rurale (territoire du GAL hors commune de plus de 10 000 habitants)</a:t>
            </a:r>
            <a:endParaRPr lang="fr-FR" sz="1100">
              <a:latin typeface="Ubuntu"/>
              <a:ea typeface="Ubuntu"/>
            </a:endParaRPr>
          </a:p>
          <a:p>
            <a:pPr marL="171450" indent="-171450">
              <a:lnSpc>
                <a:spcPct val="200000"/>
              </a:lnSpc>
              <a:buChar char="•"/>
            </a:pPr>
            <a:r>
              <a:rPr lang="fr-FR" sz="1100">
                <a:latin typeface="Ubuntu"/>
                <a:ea typeface="Ubuntu"/>
              </a:rPr>
              <a:t>Le porteur de projet doit démontrer que le projet déploie ses actions sur un périmètre d’au moins 2 intercommunalités (tout ou partie) ou d’au moins 80 communes.</a:t>
            </a:r>
          </a:p>
          <a:p>
            <a:pPr marL="171450" indent="-171450">
              <a:lnSpc>
                <a:spcPct val="200000"/>
              </a:lnSpc>
              <a:buChar char="•"/>
            </a:pPr>
            <a:r>
              <a:rPr lang="fr-FR" sz="1100">
                <a:latin typeface="Ubuntu"/>
                <a:ea typeface="Ubuntu"/>
              </a:rPr>
              <a:t>Les actions d’amélioration des connaissances sur les patrimoines doivent intégrer un volet de diffusion des résultats auprès du public et/ou des réseaux d’acteurs impliqués dans la ou les thématiques abordées (publications, conférences, animations…).</a:t>
            </a:r>
          </a:p>
          <a:p>
            <a:pPr marL="171450" indent="-171450">
              <a:lnSpc>
                <a:spcPct val="200000"/>
              </a:lnSpc>
              <a:buChar char="•"/>
            </a:pPr>
            <a:endParaRPr lang="fr-FR" sz="1100">
              <a:latin typeface="Ubuntu"/>
              <a:ea typeface="Ubuntu"/>
            </a:endParaRPr>
          </a:p>
        </p:txBody>
      </p:sp>
      <p:sp>
        <p:nvSpPr>
          <p:cNvPr id="9" name="Rectangle 8">
            <a:extLst>
              <a:ext uri="{FF2B5EF4-FFF2-40B4-BE49-F238E27FC236}">
                <a16:creationId xmlns:a16="http://schemas.microsoft.com/office/drawing/2014/main" id="{92E80DC6-19D5-A408-3813-3B1C3FBD5A69}"/>
              </a:ext>
            </a:extLst>
          </p:cNvPr>
          <p:cNvSpPr/>
          <p:nvPr/>
        </p:nvSpPr>
        <p:spPr>
          <a:xfrm>
            <a:off x="203023" y="1139142"/>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a:rPr>
              <a:t>Conditions d'éligibilité</a:t>
            </a:r>
            <a:endParaRPr lang="fr-FR" sz="1350" b="1" u="sng">
              <a:solidFill>
                <a:srgbClr val="0070C0"/>
              </a:solidFill>
              <a:latin typeface="Ubuntu" panose="020B0504030602030204" pitchFamily="34" charset="0"/>
            </a:endParaRPr>
          </a:p>
        </p:txBody>
      </p:sp>
      <p:sp>
        <p:nvSpPr>
          <p:cNvPr id="10" name="Rectangle 9">
            <a:extLst>
              <a:ext uri="{FF2B5EF4-FFF2-40B4-BE49-F238E27FC236}">
                <a16:creationId xmlns:a16="http://schemas.microsoft.com/office/drawing/2014/main" id="{61669C13-9460-1384-2264-C206916DF78E}"/>
              </a:ext>
            </a:extLst>
          </p:cNvPr>
          <p:cNvSpPr/>
          <p:nvPr/>
        </p:nvSpPr>
        <p:spPr>
          <a:xfrm>
            <a:off x="145435" y="138711"/>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a:solidFill>
                  <a:srgbClr val="0070C0"/>
                </a:solidFill>
                <a:latin typeface="Ubuntu"/>
                <a:ea typeface="Ubuntu"/>
                <a:cs typeface="Ubuntu"/>
                <a:sym typeface="Ubuntu"/>
              </a:rPr>
              <a:t>CULTURE24 : "Développer une offre culturelle structurante de proximité et favoriser des partenariats culturels interterritoriaux"</a:t>
            </a:r>
            <a:endParaRPr lang="fr-FR" sz="1800" b="1">
              <a:solidFill>
                <a:srgbClr val="0070C0"/>
              </a:solidFill>
              <a:latin typeface="Ubuntu"/>
              <a:ea typeface="Ubuntu"/>
              <a:cs typeface="Ubuntu"/>
            </a:endParaRPr>
          </a:p>
        </p:txBody>
      </p:sp>
    </p:spTree>
    <p:extLst>
      <p:ext uri="{BB962C8B-B14F-4D97-AF65-F5344CB8AC3E}">
        <p14:creationId xmlns:p14="http://schemas.microsoft.com/office/powerpoint/2010/main" val="510956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1223008"/>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a:rPr>
              <a:t>Types d'opérations éligibles</a:t>
            </a:r>
          </a:p>
        </p:txBody>
      </p:sp>
      <p:sp>
        <p:nvSpPr>
          <p:cNvPr id="6" name="Rectangle 5"/>
          <p:cNvSpPr/>
          <p:nvPr/>
        </p:nvSpPr>
        <p:spPr>
          <a:xfrm>
            <a:off x="212160" y="1591756"/>
            <a:ext cx="8721790" cy="3083216"/>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nSpc>
                <a:spcPct val="200000"/>
              </a:lnSpc>
            </a:pPr>
            <a:r>
              <a:rPr lang="fr-FR" sz="1100" b="1">
                <a:latin typeface="Ubuntu" panose="020B0504030602030204" pitchFamily="34" charset="0"/>
              </a:rPr>
              <a:t>TO 3 : Opérations visant à développer l’itinérance et la proximité de l'offre culturelle en spectacle vivant et en « arts visuels », au plus près des habitants par le développement de programmations professionnelles* hors des salles de spectacles et/ou par l’acquisition de moyens techniques pour permettre de bonnes conditions d’accueil du public lors de ces programmations. </a:t>
            </a:r>
            <a:endParaRPr lang="fr-FR"/>
          </a:p>
          <a:p>
            <a:pPr marL="171450" indent="-171450">
              <a:lnSpc>
                <a:spcPct val="200000"/>
              </a:lnSpc>
              <a:buFont typeface="Arial" panose="020B0604020202020204" pitchFamily="34" charset="0"/>
              <a:buChar char="•"/>
            </a:pPr>
            <a:r>
              <a:rPr lang="fr-FR" sz="1100">
                <a:latin typeface="Ubuntu" panose="020B0504030602030204" pitchFamily="34" charset="0"/>
              </a:rPr>
              <a:t>Actions d’animation, de promotion, de communication, de formation, de diffusion, de création artistique, de prestations culturelles et artistiques. </a:t>
            </a:r>
          </a:p>
          <a:p>
            <a:pPr marL="171450" indent="-171450">
              <a:lnSpc>
                <a:spcPct val="200000"/>
              </a:lnSpc>
              <a:buFont typeface="Arial" panose="020B0604020202020204" pitchFamily="34" charset="0"/>
              <a:buChar char="•"/>
            </a:pPr>
            <a:r>
              <a:rPr lang="fr-FR" sz="1100">
                <a:latin typeface="Ubuntu"/>
              </a:rPr>
              <a:t>Acquisition de matériels et moyens techniques </a:t>
            </a:r>
            <a:endParaRPr lang="fr-FR" sz="1100">
              <a:latin typeface="Ubuntu" panose="020B0504030602030204" pitchFamily="34" charset="0"/>
            </a:endParaRPr>
          </a:p>
          <a:p>
            <a:pPr>
              <a:lnSpc>
                <a:spcPct val="200000"/>
              </a:lnSpc>
            </a:pPr>
            <a:r>
              <a:rPr lang="fr-FR" sz="1100" i="1">
                <a:latin typeface="Ubuntu" panose="020B0504030602030204" pitchFamily="34" charset="0"/>
              </a:rPr>
              <a:t>* : est entendu comme spectacle professionnel tout spectacle ou prestation donnant lieu de la part du programmateur à la rémunération du ou des artistes ou des structures à un prix conforme au tarif généralement constaté dans la profession et au paiement des droits et charges afférents</a:t>
            </a:r>
            <a:r>
              <a:rPr lang="fr-FR" sz="1100">
                <a:latin typeface="Ubuntu" panose="020B0504030602030204" pitchFamily="34" charset="0"/>
              </a:rPr>
              <a:t>). </a:t>
            </a:r>
            <a:endParaRPr lang="fr-FR" sz="1200">
              <a:latin typeface="Ubuntu" panose="020B0504030602030204" pitchFamily="34" charset="0"/>
              <a:ea typeface="Ubuntu"/>
            </a:endParaRPr>
          </a:p>
        </p:txBody>
      </p:sp>
      <p:sp>
        <p:nvSpPr>
          <p:cNvPr id="2" name="Rectangle 1">
            <a:extLst>
              <a:ext uri="{FF2B5EF4-FFF2-40B4-BE49-F238E27FC236}">
                <a16:creationId xmlns:a16="http://schemas.microsoft.com/office/drawing/2014/main" id="{61669C13-9460-1384-2264-C206916DF78E}"/>
              </a:ext>
            </a:extLst>
          </p:cNvPr>
          <p:cNvSpPr/>
          <p:nvPr/>
        </p:nvSpPr>
        <p:spPr>
          <a:xfrm>
            <a:off x="145435" y="138711"/>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a:solidFill>
                  <a:srgbClr val="0070C0"/>
                </a:solidFill>
                <a:latin typeface="Ubuntu"/>
                <a:ea typeface="Ubuntu"/>
                <a:cs typeface="Ubuntu"/>
                <a:sym typeface="Ubuntu"/>
              </a:rPr>
              <a:t>CULTURE24 : "Développer une offre culturelle structurante de proximité et favoriser des partenariats culturels interterritoriaux"</a:t>
            </a:r>
            <a:endParaRPr lang="fr-FR" sz="1800" b="1">
              <a:solidFill>
                <a:srgbClr val="0070C0"/>
              </a:solidFill>
              <a:latin typeface="Ubuntu"/>
              <a:ea typeface="Ubuntu"/>
              <a:cs typeface="Ubuntu"/>
            </a:endParaRPr>
          </a:p>
        </p:txBody>
      </p:sp>
      <p:sp>
        <p:nvSpPr>
          <p:cNvPr id="3" name="AutoShape 2" descr="https://frc-powerpoint.officeapps.live.com/pods/GetClipboardImage.ashx?Id=4ccf1b1e-3532-455f-a5b0-da1ffb7a69d5&amp;DC=GFR1&amp;pkey=f84a9223-4913-4441-845d-08ec500c948b&amp;wdwaccluster=GFR1"/>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2" descr="https://frc-powerpoint.officeapps.live.com/pods/GetClipboardImage.ashx?Id=4ccf1b1e-3532-455f-a5b0-da1ffb7a69d5&amp;DC=GFR1&amp;pkey=f84a9223-4913-4441-845d-08ec500c948b&amp;wdwaccluster=GFR1"/>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13932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6483" y="1524539"/>
            <a:ext cx="8630816" cy="3086166"/>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200000"/>
              </a:lnSpc>
              <a:buChar char="•"/>
            </a:pPr>
            <a:r>
              <a:rPr lang="fr-FR" sz="1100">
                <a:latin typeface="Ubuntu"/>
                <a:ea typeface="Ubuntu"/>
                <a:cs typeface="Ubuntu"/>
                <a:sym typeface="Ubuntu"/>
              </a:rPr>
              <a:t>Les projets dont la localisation se situe dans une commune de 10 000 habitants ou plus sont éligibles à condition qu’ils bénéficient à la zone rurale (territoire du GAL hors commune de plus de 10 000 habitants)</a:t>
            </a:r>
            <a:endParaRPr lang="fr-FR" sz="1100" b="1">
              <a:latin typeface="Ubuntu" panose="020B0504030602030204" pitchFamily="34" charset="0"/>
              <a:ea typeface="Ubuntu"/>
            </a:endParaRPr>
          </a:p>
          <a:p>
            <a:pPr marL="171450" indent="-171450">
              <a:lnSpc>
                <a:spcPct val="200000"/>
              </a:lnSpc>
              <a:buChar char="•"/>
            </a:pPr>
            <a:r>
              <a:rPr lang="fr-FR" sz="1100">
                <a:latin typeface="Ubuntu"/>
                <a:ea typeface="Ubuntu"/>
              </a:rPr>
              <a:t>Le porteur de projet doit démontrer que le projet déploie ses actions sur un périmètre d’au moins 2 intercommunalités (tout ou partie) ou d’au moins 80 communes.</a:t>
            </a:r>
            <a:endParaRPr lang="fr-FR" sz="1100" b="1">
              <a:latin typeface="Ubuntu" panose="020B0504030602030204" pitchFamily="34" charset="0"/>
              <a:ea typeface="Ubuntu"/>
            </a:endParaRPr>
          </a:p>
          <a:p>
            <a:pPr marL="171450" indent="-171450">
              <a:lnSpc>
                <a:spcPct val="200000"/>
              </a:lnSpc>
              <a:buSzPts val="1200"/>
              <a:buFont typeface="Arial" panose="020B0604020202020204" pitchFamily="34" charset="0"/>
              <a:buChar char="•"/>
            </a:pPr>
            <a:r>
              <a:rPr lang="fr-FR" sz="1100">
                <a:latin typeface="Ubuntu"/>
                <a:ea typeface="Ubuntu"/>
              </a:rPr>
              <a:t>Les programmations artistiques doivent être déployées hors des salles de spectacles et assorties d’actions de médiations (ateliers de pratiques artistiques, rencontres autour d’un spectacle avec les artistes, découverte d’un instrument, de l’</a:t>
            </a:r>
            <a:r>
              <a:rPr lang="fr-FR" sz="1100" err="1">
                <a:latin typeface="Ubuntu"/>
                <a:ea typeface="Ubuntu"/>
              </a:rPr>
              <a:t>oeuvre</a:t>
            </a:r>
            <a:r>
              <a:rPr lang="fr-FR" sz="1100">
                <a:latin typeface="Ubuntu"/>
                <a:ea typeface="Ubuntu"/>
              </a:rPr>
              <a:t>…) concertées avec d’autres partenaires privés ou publics. </a:t>
            </a:r>
            <a:endParaRPr lang="en-US" sz="1100">
              <a:latin typeface="Ubuntu"/>
              <a:ea typeface="Ubuntu"/>
            </a:endParaRPr>
          </a:p>
          <a:p>
            <a:pPr marL="171450" indent="-171450">
              <a:lnSpc>
                <a:spcPct val="200000"/>
              </a:lnSpc>
              <a:buSzPts val="1200"/>
              <a:buFont typeface="Arial" panose="020B0604020202020204" pitchFamily="34" charset="0"/>
              <a:buChar char="•"/>
            </a:pPr>
            <a:r>
              <a:rPr lang="fr-FR" sz="1100">
                <a:latin typeface="Ubuntu"/>
                <a:ea typeface="Ubuntu"/>
              </a:rPr>
              <a:t>L’acquisition de matériels et moyens techniques est conditionnée par la mise en place de programmations artistiques hors des salles de spectacles.</a:t>
            </a:r>
            <a:r>
              <a:rPr lang="fr-FR" sz="1100">
                <a:ea typeface="Ubuntu"/>
              </a:rPr>
              <a:t> </a:t>
            </a:r>
            <a:endParaRPr lang="en-US" sz="1100">
              <a:ea typeface="Ubuntu"/>
            </a:endParaRPr>
          </a:p>
        </p:txBody>
      </p:sp>
      <p:sp>
        <p:nvSpPr>
          <p:cNvPr id="9" name="Rectangle 8">
            <a:extLst>
              <a:ext uri="{FF2B5EF4-FFF2-40B4-BE49-F238E27FC236}">
                <a16:creationId xmlns:a16="http://schemas.microsoft.com/office/drawing/2014/main" id="{92E80DC6-19D5-A408-3813-3B1C3FBD5A69}"/>
              </a:ext>
            </a:extLst>
          </p:cNvPr>
          <p:cNvSpPr/>
          <p:nvPr/>
        </p:nvSpPr>
        <p:spPr>
          <a:xfrm>
            <a:off x="203023" y="1139142"/>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a:rPr>
              <a:t>Conditions d'éligibilité</a:t>
            </a:r>
            <a:endParaRPr lang="fr-FR" sz="1350" b="1" u="sng">
              <a:solidFill>
                <a:srgbClr val="0070C0"/>
              </a:solidFill>
              <a:latin typeface="Ubuntu" panose="020B0504030602030204" pitchFamily="34" charset="0"/>
            </a:endParaRPr>
          </a:p>
        </p:txBody>
      </p:sp>
      <p:sp>
        <p:nvSpPr>
          <p:cNvPr id="10" name="Rectangle 9">
            <a:extLst>
              <a:ext uri="{FF2B5EF4-FFF2-40B4-BE49-F238E27FC236}">
                <a16:creationId xmlns:a16="http://schemas.microsoft.com/office/drawing/2014/main" id="{61669C13-9460-1384-2264-C206916DF78E}"/>
              </a:ext>
            </a:extLst>
          </p:cNvPr>
          <p:cNvSpPr/>
          <p:nvPr/>
        </p:nvSpPr>
        <p:spPr>
          <a:xfrm>
            <a:off x="145435" y="138711"/>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a:solidFill>
                  <a:srgbClr val="0070C0"/>
                </a:solidFill>
                <a:latin typeface="Ubuntu"/>
                <a:ea typeface="Ubuntu"/>
                <a:cs typeface="Ubuntu"/>
                <a:sym typeface="Ubuntu"/>
              </a:rPr>
              <a:t>CULTURE24 : "Développer une offre culturelle structurante de proximité et favoriser des partenariats culturels interterritoriaux"</a:t>
            </a:r>
            <a:endParaRPr lang="fr-FR" sz="1800" b="1">
              <a:solidFill>
                <a:srgbClr val="0070C0"/>
              </a:solidFill>
              <a:latin typeface="Ubuntu"/>
              <a:ea typeface="Ubuntu"/>
              <a:cs typeface="Ubuntu"/>
            </a:endParaRPr>
          </a:p>
        </p:txBody>
      </p:sp>
    </p:spTree>
    <p:extLst>
      <p:ext uri="{BB962C8B-B14F-4D97-AF65-F5344CB8AC3E}">
        <p14:creationId xmlns:p14="http://schemas.microsoft.com/office/powerpoint/2010/main" val="3117810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6" name="Rectangle 5"/>
          <p:cNvSpPr/>
          <p:nvPr/>
        </p:nvSpPr>
        <p:spPr>
          <a:xfrm>
            <a:off x="207604" y="1193271"/>
            <a:ext cx="2693286" cy="30008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a:sym typeface="Ubuntu"/>
              </a:rPr>
              <a:t>Porteurs de projets inéligibles</a:t>
            </a:r>
            <a:endParaRPr lang="fr-FR" sz="1350" u="sng">
              <a:solidFill>
                <a:srgbClr val="0070C0"/>
              </a:solidFill>
            </a:endParaRPr>
          </a:p>
        </p:txBody>
      </p:sp>
      <p:sp>
        <p:nvSpPr>
          <p:cNvPr id="7" name="Rectangle 6"/>
          <p:cNvSpPr/>
          <p:nvPr/>
        </p:nvSpPr>
        <p:spPr>
          <a:xfrm>
            <a:off x="207604" y="2270410"/>
            <a:ext cx="2415565" cy="30008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0070C0"/>
                </a:solidFill>
                <a:latin typeface="Ubuntu"/>
                <a:sym typeface="Ubuntu"/>
              </a:rPr>
              <a:t>Type de dépenses éligibles</a:t>
            </a:r>
            <a:endParaRPr lang="fr-FR" sz="1350" u="sng">
              <a:solidFill>
                <a:srgbClr val="0070C0"/>
              </a:solidFill>
            </a:endParaRPr>
          </a:p>
        </p:txBody>
      </p:sp>
      <p:sp>
        <p:nvSpPr>
          <p:cNvPr id="8" name="Rectangle 7"/>
          <p:cNvSpPr/>
          <p:nvPr/>
        </p:nvSpPr>
        <p:spPr>
          <a:xfrm>
            <a:off x="56942" y="1575618"/>
            <a:ext cx="8714792" cy="577081"/>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lvl="0" indent="-228600">
              <a:lnSpc>
                <a:spcPct val="150000"/>
              </a:lnSpc>
              <a:buSzPts val="1200"/>
              <a:buFont typeface="Ubuntu"/>
              <a:buChar char="-"/>
            </a:pPr>
            <a:r>
              <a:rPr lang="fr-FR">
                <a:latin typeface="Ubuntu"/>
                <a:ea typeface="Ubuntu"/>
                <a:cs typeface="Ubuntu"/>
                <a:sym typeface="Ubuntu"/>
              </a:rPr>
              <a:t>Les bénéficiaires définis comme inéligibles dans le document « Les règles communes à toutes les aides FEADER ».</a:t>
            </a:r>
            <a:endParaRPr lang="fr-FR"/>
          </a:p>
          <a:p>
            <a:pPr marL="342900" lvl="0" indent="-228600">
              <a:lnSpc>
                <a:spcPct val="150000"/>
              </a:lnSpc>
              <a:buSzPts val="1200"/>
              <a:buFont typeface="Ubuntu"/>
              <a:buChar char="-"/>
            </a:pPr>
            <a:r>
              <a:rPr lang="fr-FR">
                <a:latin typeface="Ubuntu"/>
                <a:ea typeface="Ubuntu"/>
                <a:cs typeface="Ubuntu"/>
                <a:sym typeface="Ubuntu"/>
              </a:rPr>
              <a:t>Les indivisions</a:t>
            </a:r>
            <a:endParaRPr lang="fr-FR"/>
          </a:p>
        </p:txBody>
      </p:sp>
      <p:sp>
        <p:nvSpPr>
          <p:cNvPr id="9" name="Rectangle 8"/>
          <p:cNvSpPr/>
          <p:nvPr/>
        </p:nvSpPr>
        <p:spPr>
          <a:xfrm>
            <a:off x="147661" y="2646725"/>
            <a:ext cx="8854971" cy="2240357"/>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150000"/>
              </a:lnSpc>
              <a:buSzPts val="1200"/>
              <a:buFont typeface="Calibri"/>
              <a:buChar char="-"/>
            </a:pPr>
            <a:r>
              <a:rPr lang="fr-FR">
                <a:latin typeface="Ubuntu"/>
                <a:ea typeface="Ubuntu"/>
                <a:sym typeface="Ubuntu"/>
              </a:rPr>
              <a:t>Prestations externes d’étude, de conseil, d’expertise, d’animation, d’inventaire, de recherche, de communication et de formation</a:t>
            </a:r>
          </a:p>
          <a:p>
            <a:pPr marL="171450" indent="-171450">
              <a:lnSpc>
                <a:spcPct val="150000"/>
              </a:lnSpc>
              <a:buSzPts val="1200"/>
              <a:buFont typeface="Calibri"/>
              <a:buChar char="-"/>
            </a:pPr>
            <a:r>
              <a:rPr lang="fr-FR">
                <a:latin typeface="Ubuntu"/>
                <a:ea typeface="Ubuntu"/>
                <a:sym typeface="Ubuntu"/>
              </a:rPr>
              <a:t>Prestation de conception et de création d’expositions scénographies et muséographiques</a:t>
            </a:r>
          </a:p>
          <a:p>
            <a:pPr marL="171450" indent="-171450">
              <a:lnSpc>
                <a:spcPct val="150000"/>
              </a:lnSpc>
              <a:buSzPts val="1200"/>
              <a:buFont typeface="Calibri"/>
              <a:buChar char="-"/>
            </a:pPr>
            <a:r>
              <a:rPr lang="fr-FR">
                <a:latin typeface="Ubuntu"/>
                <a:ea typeface="Ubuntu"/>
                <a:sym typeface="Ubuntu"/>
              </a:rPr>
              <a:t>Prestations liées au numérique : par exemple création d’outils de diffusion, création de site internet, d’applications, conception graphique</a:t>
            </a:r>
          </a:p>
          <a:p>
            <a:pPr marL="171450" indent="-171450">
              <a:lnSpc>
                <a:spcPct val="150000"/>
              </a:lnSpc>
              <a:buSzPts val="1200"/>
              <a:buFont typeface="Calibri"/>
              <a:buChar char="-"/>
            </a:pPr>
            <a:r>
              <a:rPr lang="fr-FR">
                <a:latin typeface="Ubuntu"/>
                <a:ea typeface="Ubuntu"/>
                <a:sym typeface="Ubuntu"/>
              </a:rPr>
              <a:t>Matériels et d’équipements dédiés au projet : par exemple matériels d’expositions, matériels scéniques, matériels informatique et numérique, logiciels, licences, matériels techniques, mobilier, équipements et supports pédagogiques et de formation</a:t>
            </a:r>
          </a:p>
          <a:p>
            <a:pPr marL="171450" indent="-171450">
              <a:lnSpc>
                <a:spcPct val="150000"/>
              </a:lnSpc>
              <a:buSzPts val="1200"/>
              <a:buFont typeface="Calibri"/>
              <a:buChar char="-"/>
            </a:pPr>
            <a:r>
              <a:rPr lang="fr-FR">
                <a:latin typeface="Ubuntu"/>
                <a:ea typeface="Ubuntu"/>
                <a:sym typeface="Ubuntu"/>
              </a:rPr>
              <a:t>Prestations artistiques (cachets, créations…), frais de logistiques liés à la réalisation de prestations artistiques (par exemple déplacement, location de matériels)</a:t>
            </a:r>
          </a:p>
          <a:p>
            <a:pPr marL="171450" indent="-171450">
              <a:lnSpc>
                <a:spcPct val="150000"/>
              </a:lnSpc>
              <a:buSzPts val="1200"/>
              <a:buFont typeface="Calibri"/>
              <a:buChar char="-"/>
            </a:pPr>
            <a:r>
              <a:rPr lang="fr-FR">
                <a:solidFill>
                  <a:srgbClr val="0070C0"/>
                </a:solidFill>
                <a:latin typeface="Ubuntu"/>
                <a:ea typeface="Ubuntu"/>
                <a:sym typeface="Ubuntu"/>
              </a:rPr>
              <a:t>Les </a:t>
            </a:r>
            <a:r>
              <a:rPr lang="fr-FR">
                <a:solidFill>
                  <a:srgbClr val="0070C0"/>
                </a:solidFill>
                <a:latin typeface="Ubuntu"/>
                <a:ea typeface="Ubuntu"/>
                <a:cs typeface="Ubuntu"/>
                <a:sym typeface="Ubuntu"/>
              </a:rPr>
              <a:t>dépenses pour financer un temps de travail ou une animation (de type salaire) sont prises en charge sous forme de coût simplifié (OSC) avec un taux horaire fixé à </a:t>
            </a:r>
            <a:r>
              <a:rPr lang="fr-FR" b="1">
                <a:solidFill>
                  <a:srgbClr val="0070C0"/>
                </a:solidFill>
                <a:latin typeface="Ubuntu"/>
                <a:ea typeface="Ubuntu"/>
                <a:cs typeface="Ubuntu"/>
                <a:sym typeface="Ubuntu"/>
              </a:rPr>
              <a:t>36,92€ l’heure.</a:t>
            </a:r>
            <a:endParaRPr lang="fr-FR" b="1">
              <a:solidFill>
                <a:srgbClr val="0070C0"/>
              </a:solidFill>
              <a:latin typeface="Ubuntu"/>
              <a:ea typeface="Ubuntu"/>
              <a:cs typeface="Ubuntu"/>
            </a:endParaRPr>
          </a:p>
        </p:txBody>
      </p:sp>
      <p:sp>
        <p:nvSpPr>
          <p:cNvPr id="10" name="Rectangle 9">
            <a:extLst>
              <a:ext uri="{FF2B5EF4-FFF2-40B4-BE49-F238E27FC236}">
                <a16:creationId xmlns:a16="http://schemas.microsoft.com/office/drawing/2014/main" id="{61669C13-9460-1384-2264-C206916DF78E}"/>
              </a:ext>
            </a:extLst>
          </p:cNvPr>
          <p:cNvSpPr/>
          <p:nvPr/>
        </p:nvSpPr>
        <p:spPr>
          <a:xfrm>
            <a:off x="145435" y="138711"/>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a:solidFill>
                  <a:srgbClr val="0070C0"/>
                </a:solidFill>
                <a:latin typeface="Ubuntu"/>
                <a:ea typeface="Ubuntu"/>
                <a:cs typeface="Ubuntu"/>
                <a:sym typeface="Ubuntu"/>
              </a:rPr>
              <a:t>CULTURE24 : "Développer une offre culturelle structurante de proximité et favoriser des partenariats culturels interterritoriaux"</a:t>
            </a:r>
            <a:endParaRPr lang="fr-FR" sz="1800" b="1">
              <a:solidFill>
                <a:srgbClr val="0070C0"/>
              </a:solidFill>
              <a:latin typeface="Ubuntu"/>
              <a:ea typeface="Ubuntu"/>
              <a:cs typeface="Ubuntu"/>
            </a:endParaRPr>
          </a:p>
        </p:txBody>
      </p:sp>
    </p:spTree>
    <p:extLst>
      <p:ext uri="{BB962C8B-B14F-4D97-AF65-F5344CB8AC3E}">
        <p14:creationId xmlns:p14="http://schemas.microsoft.com/office/powerpoint/2010/main" val="506591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34390" y="171873"/>
            <a:ext cx="7353300" cy="4887970"/>
          </a:xfrm>
          <a:prstGeom prst="rect">
            <a:avLst/>
          </a:prstGeom>
        </p:spPr>
      </p:pic>
    </p:spTree>
    <p:extLst>
      <p:ext uri="{BB962C8B-B14F-4D97-AF65-F5344CB8AC3E}">
        <p14:creationId xmlns:p14="http://schemas.microsoft.com/office/powerpoint/2010/main" val="1868869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p:nvPr/>
        </p:nvSpPr>
        <p:spPr>
          <a:xfrm>
            <a:off x="385763" y="767894"/>
            <a:ext cx="7919357" cy="1800463"/>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nSpc>
                <a:spcPct val="150000"/>
              </a:lnSpc>
            </a:pPr>
            <a:r>
              <a:rPr lang="fr-FR" sz="1500" b="1">
                <a:solidFill>
                  <a:schemeClr val="dk1"/>
                </a:solidFill>
                <a:latin typeface="Ubuntu"/>
                <a:ea typeface="Ubuntu"/>
                <a:cs typeface="Ubuntu"/>
                <a:sym typeface="Ubuntu"/>
              </a:rPr>
              <a:t>MONTANT </a:t>
            </a:r>
            <a:r>
              <a:rPr lang="fr-FR" sz="1500" b="1" i="0" u="none" strike="noStrike" cap="none">
                <a:solidFill>
                  <a:schemeClr val="dk1"/>
                </a:solidFill>
                <a:latin typeface="Ubuntu"/>
                <a:ea typeface="Ubuntu"/>
                <a:cs typeface="Ubuntu"/>
                <a:sym typeface="Ubuntu"/>
              </a:rPr>
              <a:t>PLANCHER ET PLAFOND</a:t>
            </a:r>
            <a:r>
              <a:rPr lang="fr-FR" sz="1500" b="1">
                <a:solidFill>
                  <a:schemeClr val="dk1"/>
                </a:solidFill>
                <a:latin typeface="Ubuntu"/>
                <a:ea typeface="Ubuntu"/>
                <a:cs typeface="Ubuntu"/>
                <a:sym typeface="Ubuntu"/>
              </a:rPr>
              <a:t> </a:t>
            </a:r>
            <a:endParaRPr sz="788">
              <a:solidFill>
                <a:schemeClr val="dk1"/>
              </a:solidFill>
            </a:endParaRPr>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a:solidFill>
                  <a:schemeClr val="dk1"/>
                </a:solidFill>
                <a:latin typeface="Ubuntu"/>
                <a:ea typeface="Ubuntu"/>
                <a:cs typeface="Ubuntu"/>
                <a:sym typeface="Ubuntu"/>
              </a:rPr>
              <a:t>Pour être éligibles, les projets doivent présenter des dépenses pour un montant devant dépasser </a:t>
            </a:r>
            <a:r>
              <a:rPr lang="fr-FR" sz="1500" b="1" i="0" u="none" strike="noStrike" cap="none">
                <a:solidFill>
                  <a:srgbClr val="FF0000"/>
                </a:solidFill>
                <a:latin typeface="Ubuntu"/>
                <a:ea typeface="Ubuntu"/>
                <a:cs typeface="Ubuntu"/>
                <a:sym typeface="Ubuntu"/>
              </a:rPr>
              <a:t>5 000 € HT </a:t>
            </a:r>
            <a:r>
              <a:rPr lang="fr-FR" sz="1500" b="0" i="0" u="none" strike="noStrike" cap="none">
                <a:solidFill>
                  <a:schemeClr val="dk1"/>
                </a:solidFill>
                <a:latin typeface="Ubuntu"/>
                <a:ea typeface="Ubuntu"/>
                <a:cs typeface="Ubuntu"/>
                <a:sym typeface="Ubuntu"/>
              </a:rPr>
              <a:t>de dépenses éligibles retenues après instruction. </a:t>
            </a:r>
            <a:endParaRPr sz="788"/>
          </a:p>
          <a:p>
            <a:pPr marL="257175" indent="-257175">
              <a:lnSpc>
                <a:spcPct val="150000"/>
              </a:lnSpc>
              <a:buClr>
                <a:schemeClr val="dk1"/>
              </a:buClr>
              <a:buSzPts val="2000"/>
              <a:buFont typeface="Arial"/>
              <a:buChar char="•"/>
            </a:pPr>
            <a:r>
              <a:rPr lang="fr-FR" sz="1500" b="0" i="0" u="none" strike="noStrike" cap="none">
                <a:solidFill>
                  <a:schemeClr val="dk1"/>
                </a:solidFill>
                <a:latin typeface="Ubuntu"/>
                <a:ea typeface="Ubuntu"/>
                <a:cs typeface="Ubuntu"/>
                <a:sym typeface="Ubuntu"/>
              </a:rPr>
              <a:t>Les dépenses éligibles sont plafonnées à</a:t>
            </a:r>
            <a:r>
              <a:rPr lang="fr-FR" sz="1500">
                <a:solidFill>
                  <a:schemeClr val="dk1"/>
                </a:solidFill>
                <a:latin typeface="Ubuntu"/>
                <a:ea typeface="Ubuntu"/>
                <a:cs typeface="Ubuntu"/>
                <a:sym typeface="Ubuntu"/>
              </a:rPr>
              <a:t> </a:t>
            </a:r>
            <a:r>
              <a:rPr lang="fr-FR" sz="1500" b="1">
                <a:solidFill>
                  <a:srgbClr val="FF0000"/>
                </a:solidFill>
                <a:latin typeface="Ubuntu"/>
                <a:ea typeface="Ubuntu"/>
                <a:cs typeface="Ubuntu"/>
                <a:sym typeface="Ubuntu"/>
              </a:rPr>
              <a:t>50</a:t>
            </a:r>
            <a:r>
              <a:rPr lang="fr-FR" sz="1500" b="1" i="0" u="none" strike="noStrike" cap="none">
                <a:solidFill>
                  <a:srgbClr val="FF0000"/>
                </a:solidFill>
                <a:latin typeface="Ubuntu"/>
                <a:ea typeface="Ubuntu"/>
                <a:cs typeface="Ubuntu"/>
                <a:sym typeface="Ubuntu"/>
              </a:rPr>
              <a:t> 000 € HT.</a:t>
            </a:r>
            <a:endParaRPr sz="788"/>
          </a:p>
          <a:p>
            <a:pPr marR="0" lvl="0" algn="l" rtl="0">
              <a:lnSpc>
                <a:spcPct val="150000"/>
              </a:lnSpc>
              <a:spcBef>
                <a:spcPts val="0"/>
              </a:spcBef>
              <a:spcAft>
                <a:spcPts val="0"/>
              </a:spcAft>
              <a:buClr>
                <a:schemeClr val="dk1"/>
              </a:buClr>
              <a:buSzPts val="2000"/>
            </a:pPr>
            <a:endParaRPr lang="fr-FR" sz="1500" b="1" i="0" u="none" strike="noStrike" cap="none">
              <a:solidFill>
                <a:srgbClr val="FF0000"/>
              </a:solidFill>
              <a:latin typeface="Ubuntu"/>
              <a:ea typeface="Ubuntu"/>
              <a:cs typeface="Ubuntu"/>
            </a:endParaRPr>
          </a:p>
        </p:txBody>
      </p:sp>
      <p:sp>
        <p:nvSpPr>
          <p:cNvPr id="125" name="Google Shape;125;p7"/>
          <p:cNvSpPr/>
          <p:nvPr/>
        </p:nvSpPr>
        <p:spPr>
          <a:xfrm>
            <a:off x="385762" y="2707496"/>
            <a:ext cx="8043863" cy="1454214"/>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None/>
            </a:pPr>
            <a:r>
              <a:rPr lang="fr-FR" sz="1500" b="1" i="0" u="none" strike="noStrike" cap="none">
                <a:solidFill>
                  <a:schemeClr val="dk1"/>
                </a:solidFill>
                <a:latin typeface="Ubuntu"/>
                <a:ea typeface="Ubuntu"/>
                <a:cs typeface="Ubuntu"/>
                <a:sym typeface="Ubuntu"/>
              </a:rPr>
              <a:t>TAUX D’AIDE PUBLIQUE </a:t>
            </a:r>
            <a:endParaRPr sz="788"/>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a:solidFill>
                  <a:schemeClr val="dk1"/>
                </a:solidFill>
                <a:latin typeface="Ubuntu"/>
                <a:ea typeface="Ubuntu"/>
                <a:cs typeface="Ubuntu"/>
                <a:sym typeface="Ubuntu"/>
              </a:rPr>
              <a:t>Le taux maximum d’aide appliqué aux projets sélectionnés est de </a:t>
            </a:r>
            <a:r>
              <a:rPr lang="fr-FR" sz="1500" b="1" i="0" u="none" strike="noStrike" cap="none">
                <a:solidFill>
                  <a:srgbClr val="FF0000"/>
                </a:solidFill>
                <a:latin typeface="Ubuntu"/>
                <a:ea typeface="Ubuntu"/>
                <a:cs typeface="Ubuntu"/>
                <a:sym typeface="Ubuntu"/>
              </a:rPr>
              <a:t>100 % </a:t>
            </a:r>
            <a:r>
              <a:rPr lang="fr-FR" sz="1500" b="0" i="0" u="none" strike="noStrike" cap="none">
                <a:solidFill>
                  <a:schemeClr val="dk1"/>
                </a:solidFill>
                <a:latin typeface="Ubuntu"/>
                <a:ea typeface="Ubuntu"/>
                <a:cs typeface="Ubuntu"/>
                <a:sym typeface="Ubuntu"/>
              </a:rPr>
              <a:t>de l’assiette des dépenses éligibles HT retenues par le service instructeur. </a:t>
            </a:r>
            <a:endParaRPr sz="788"/>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a:solidFill>
                  <a:schemeClr val="dk1"/>
                </a:solidFill>
                <a:latin typeface="Ubuntu"/>
                <a:ea typeface="Ubuntu"/>
                <a:cs typeface="Ubuntu"/>
                <a:sym typeface="Ubuntu"/>
              </a:rPr>
              <a:t>Le taux de cofinancement du FEADER est de </a:t>
            </a:r>
            <a:r>
              <a:rPr lang="fr-FR" sz="1500" b="1" i="0" u="none" strike="noStrike" cap="none">
                <a:solidFill>
                  <a:srgbClr val="FF0000"/>
                </a:solidFill>
                <a:latin typeface="Ubuntu"/>
                <a:ea typeface="Ubuntu"/>
                <a:cs typeface="Ubuntu"/>
                <a:sym typeface="Ubuntu"/>
              </a:rPr>
              <a:t>80 %.</a:t>
            </a:r>
            <a:endParaRPr sz="788"/>
          </a:p>
        </p:txBody>
      </p:sp>
    </p:spTree>
    <p:extLst>
      <p:ext uri="{BB962C8B-B14F-4D97-AF65-F5344CB8AC3E}">
        <p14:creationId xmlns:p14="http://schemas.microsoft.com/office/powerpoint/2010/main" val="3139800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1113" y="1997377"/>
            <a:ext cx="7494814" cy="818750"/>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lnSpc>
                <a:spcPct val="200000"/>
              </a:lnSpc>
            </a:pPr>
            <a:r>
              <a:rPr lang="fr-FR" sz="2800" b="1">
                <a:solidFill>
                  <a:srgbClr val="7030A0"/>
                </a:solidFill>
                <a:latin typeface="Ubuntu"/>
                <a:ea typeface="Ubuntu"/>
                <a:cs typeface="Ubuntu"/>
                <a:sym typeface="Ubuntu"/>
              </a:rPr>
              <a:t>Fiche action 4 : </a:t>
            </a:r>
            <a:r>
              <a:rPr lang="fr-FR" sz="2800" b="1">
                <a:solidFill>
                  <a:srgbClr val="7030A0"/>
                </a:solidFill>
                <a:latin typeface="Ubuntu"/>
                <a:ea typeface="Ubuntu"/>
                <a:sym typeface="Ubuntu"/>
              </a:rPr>
              <a:t> Coopération du GAL</a:t>
            </a:r>
            <a:endParaRPr lang="fr-FR" sz="2800" b="1">
              <a:solidFill>
                <a:srgbClr val="7030A0"/>
              </a:solidFill>
              <a:latin typeface="Ubuntu"/>
              <a:ea typeface="Ubuntu"/>
            </a:endParaRPr>
          </a:p>
        </p:txBody>
      </p:sp>
    </p:spTree>
    <p:extLst>
      <p:ext uri="{BB962C8B-B14F-4D97-AF65-F5344CB8AC3E}">
        <p14:creationId xmlns:p14="http://schemas.microsoft.com/office/powerpoint/2010/main" val="2245161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3" name="Google Shape;163;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 name="Google Shape;101;p7">
            <a:extLst>
              <a:ext uri="{FF2B5EF4-FFF2-40B4-BE49-F238E27FC236}">
                <a16:creationId xmlns:a16="http://schemas.microsoft.com/office/drawing/2014/main" id="{85C2A57D-8448-2E72-CDFF-DE26495EB0F0}"/>
              </a:ext>
            </a:extLst>
          </p:cNvPr>
          <p:cNvSpPr txBox="1"/>
          <p:nvPr/>
        </p:nvSpPr>
        <p:spPr>
          <a:xfrm>
            <a:off x="1810005" y="2316936"/>
            <a:ext cx="5898942" cy="523180"/>
          </a:xfrm>
          <a:prstGeom prst="rect">
            <a:avLst/>
          </a:prstGeom>
          <a:noFill/>
          <a:ln>
            <a:noFill/>
          </a:ln>
        </p:spPr>
        <p:txBody>
          <a:bodyPr spcFirstLastPara="1" wrap="square" lIns="91425" tIns="45700" rIns="91425" bIns="45700" anchor="t" anchorCtr="0">
            <a:spAutoFit/>
          </a:bodyPr>
          <a:lstStyle/>
          <a:p>
            <a:pPr>
              <a:buSzPts val="2800"/>
            </a:pPr>
            <a:r>
              <a:rPr lang="fr-FR" sz="2800" b="1">
                <a:solidFill>
                  <a:srgbClr val="7030A0"/>
                </a:solidFill>
                <a:latin typeface="Ubuntu"/>
                <a:ea typeface="Ubuntu"/>
                <a:cs typeface="Ubuntu"/>
              </a:rPr>
              <a:t>L'appel à projets Coopération 24 </a:t>
            </a:r>
            <a:endParaRPr lang="en-US" sz="2800">
              <a:solidFill>
                <a:srgbClr val="7030A0"/>
              </a:solidFill>
            </a:endParaRPr>
          </a:p>
        </p:txBody>
      </p:sp>
    </p:spTree>
    <p:extLst>
      <p:ext uri="{BB962C8B-B14F-4D97-AF65-F5344CB8AC3E}">
        <p14:creationId xmlns:p14="http://schemas.microsoft.com/office/powerpoint/2010/main" val="1765303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212160" y="2402052"/>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7030A0"/>
                </a:solidFill>
                <a:latin typeface="Ubuntu"/>
              </a:rPr>
              <a:t>Types d'opérations éligibles</a:t>
            </a:r>
          </a:p>
        </p:txBody>
      </p:sp>
      <p:sp>
        <p:nvSpPr>
          <p:cNvPr id="6" name="Rectangle 5"/>
          <p:cNvSpPr/>
          <p:nvPr/>
        </p:nvSpPr>
        <p:spPr>
          <a:xfrm>
            <a:off x="212160" y="1243819"/>
            <a:ext cx="8721790" cy="854080"/>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just">
              <a:lnSpc>
                <a:spcPct val="150000"/>
              </a:lnSpc>
            </a:pPr>
            <a:r>
              <a:rPr lang="fr-FR" sz="1100" b="1">
                <a:latin typeface="Ubuntu"/>
                <a:ea typeface="Ubuntu"/>
                <a:cs typeface="Ubuntu"/>
                <a:sym typeface="Ubuntu"/>
              </a:rPr>
              <a:t>TO 1 : </a:t>
            </a:r>
            <a:r>
              <a:rPr lang="fr-FR" sz="1100" b="1">
                <a:latin typeface="Ubuntu"/>
                <a:ea typeface="Ubuntu"/>
                <a:sym typeface="Ubuntu"/>
              </a:rPr>
              <a:t>Actions de préparation visant à explorer des pistes de coopération en lien avec la stratégie du GAL</a:t>
            </a:r>
            <a:endParaRPr lang="fr-FR" sz="1100">
              <a:latin typeface="Ubuntu"/>
              <a:ea typeface="Ubuntu"/>
              <a:sym typeface="Ubuntu"/>
            </a:endParaRPr>
          </a:p>
          <a:p>
            <a:pPr marL="171450" indent="-171450" algn="just">
              <a:lnSpc>
                <a:spcPct val="150000"/>
              </a:lnSpc>
              <a:buFont typeface="Arial" panose="020B0604020202020204" pitchFamily="34" charset="0"/>
              <a:buChar char="•"/>
            </a:pPr>
            <a:r>
              <a:rPr lang="fr-FR" sz="1100">
                <a:latin typeface="Ubuntu"/>
                <a:ea typeface="Ubuntu"/>
                <a:sym typeface="Ubuntu"/>
              </a:rPr>
              <a:t>Actions d’animation, de communication, de mise en réseau </a:t>
            </a:r>
          </a:p>
          <a:p>
            <a:pPr marL="171450" indent="-171450" algn="just">
              <a:lnSpc>
                <a:spcPct val="150000"/>
              </a:lnSpc>
              <a:buFont typeface="Arial" panose="020B0604020202020204" pitchFamily="34" charset="0"/>
              <a:buChar char="•"/>
            </a:pPr>
            <a:r>
              <a:rPr lang="fr-FR" sz="1100">
                <a:latin typeface="Ubuntu"/>
                <a:ea typeface="Ubuntu"/>
                <a:sym typeface="Ubuntu"/>
              </a:rPr>
              <a:t>Etudes, expertises, élaborations de diagnostic ou de plans d’actions</a:t>
            </a:r>
            <a:endParaRPr lang="fr-FR" sz="1100">
              <a:latin typeface="Ubuntu"/>
              <a:ea typeface="Ubuntu"/>
            </a:endParaRPr>
          </a:p>
        </p:txBody>
      </p:sp>
      <p:sp>
        <p:nvSpPr>
          <p:cNvPr id="2" name="Rectangle 1">
            <a:extLst>
              <a:ext uri="{FF2B5EF4-FFF2-40B4-BE49-F238E27FC236}">
                <a16:creationId xmlns:a16="http://schemas.microsoft.com/office/drawing/2014/main" id="{61669C13-9460-1384-2264-C206916DF78E}"/>
              </a:ext>
            </a:extLst>
          </p:cNvPr>
          <p:cNvSpPr/>
          <p:nvPr/>
        </p:nvSpPr>
        <p:spPr>
          <a:xfrm>
            <a:off x="145435" y="138711"/>
            <a:ext cx="8537806" cy="450636"/>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a:solidFill>
                  <a:srgbClr val="7030A0"/>
                </a:solidFill>
                <a:latin typeface="Ubuntu"/>
                <a:ea typeface="Ubuntu"/>
                <a:cs typeface="Ubuntu"/>
                <a:sym typeface="Ubuntu"/>
              </a:rPr>
              <a:t>COOPERATION24 : "Coopération interterritoriale et transnationale"</a:t>
            </a:r>
            <a:endParaRPr lang="fr-FR" sz="1800" b="1">
              <a:solidFill>
                <a:srgbClr val="7030A0"/>
              </a:solidFill>
              <a:latin typeface="Ubuntu"/>
              <a:ea typeface="Ubuntu"/>
              <a:cs typeface="Ubuntu"/>
            </a:endParaRPr>
          </a:p>
        </p:txBody>
      </p:sp>
      <p:sp>
        <p:nvSpPr>
          <p:cNvPr id="5" name="Rectangle 4">
            <a:extLst>
              <a:ext uri="{FF2B5EF4-FFF2-40B4-BE49-F238E27FC236}">
                <a16:creationId xmlns:a16="http://schemas.microsoft.com/office/drawing/2014/main" id="{C581D5B4-BF2D-2DFA-B662-652574C2A47E}"/>
              </a:ext>
            </a:extLst>
          </p:cNvPr>
          <p:cNvSpPr/>
          <p:nvPr/>
        </p:nvSpPr>
        <p:spPr>
          <a:xfrm>
            <a:off x="145435" y="844897"/>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7030A0"/>
                </a:solidFill>
                <a:latin typeface="Ubuntu"/>
              </a:rPr>
              <a:t>Conditions d'éligibilité</a:t>
            </a:r>
          </a:p>
        </p:txBody>
      </p:sp>
      <p:sp>
        <p:nvSpPr>
          <p:cNvPr id="8" name="Rectangle 7">
            <a:extLst>
              <a:ext uri="{FF2B5EF4-FFF2-40B4-BE49-F238E27FC236}">
                <a16:creationId xmlns:a16="http://schemas.microsoft.com/office/drawing/2014/main" id="{0754ADCD-066B-3527-0FB9-773A037521DD}"/>
              </a:ext>
            </a:extLst>
          </p:cNvPr>
          <p:cNvSpPr/>
          <p:nvPr/>
        </p:nvSpPr>
        <p:spPr>
          <a:xfrm>
            <a:off x="212160" y="2758283"/>
            <a:ext cx="8721790" cy="1073051"/>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150000"/>
              </a:lnSpc>
              <a:buChar char="•"/>
            </a:pPr>
            <a:r>
              <a:rPr lang="fr-FR" sz="1100" dirty="0">
                <a:solidFill>
                  <a:schemeClr val="tx1"/>
                </a:solidFill>
                <a:latin typeface="Ubuntu"/>
                <a:ea typeface="Ubuntu"/>
                <a:sym typeface="Ubuntu"/>
              </a:rPr>
              <a:t>Les projets dont la localisation se situe dans une commune de 10 000 habitants ou plus sont éligibles à condition qu’ils bénéficient à la zone rurale (territoire du GAL hors commune de plus de 10 000 hab.)</a:t>
            </a:r>
            <a:endParaRPr lang="en-US" sz="1100" dirty="0">
              <a:solidFill>
                <a:schemeClr val="tx1"/>
              </a:solidFill>
              <a:latin typeface="Ubuntu"/>
              <a:ea typeface="Ubuntu"/>
            </a:endParaRPr>
          </a:p>
          <a:p>
            <a:pPr marL="171450" indent="-171450">
              <a:lnSpc>
                <a:spcPct val="150000"/>
              </a:lnSpc>
              <a:buChar char="•"/>
            </a:pPr>
            <a:r>
              <a:rPr lang="fr-FR" sz="1100" dirty="0">
                <a:solidFill>
                  <a:schemeClr val="tx1"/>
                </a:solidFill>
                <a:latin typeface="Ubuntu"/>
                <a:ea typeface="Ubuntu"/>
                <a:sym typeface="Ubuntu"/>
              </a:rPr>
              <a:t>Une action de préparation d'activités de coopération n'est éligible que s'il est démontré qu'un projet de coopération répondant à la stratégie locale de développement du GAL est envisagé.</a:t>
            </a:r>
            <a:endParaRPr lang="fr-FR" sz="1100" dirty="0">
              <a:solidFill>
                <a:schemeClr val="tx1"/>
              </a:solidFill>
              <a:latin typeface="Ubuntu"/>
              <a:ea typeface="Ubuntu"/>
            </a:endParaRPr>
          </a:p>
        </p:txBody>
      </p:sp>
    </p:spTree>
    <p:extLst>
      <p:ext uri="{BB962C8B-B14F-4D97-AF65-F5344CB8AC3E}">
        <p14:creationId xmlns:p14="http://schemas.microsoft.com/office/powerpoint/2010/main" val="2994546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70" name="Google Shape;70;g2ad4bee6444_0_0"/>
          <p:cNvSpPr/>
          <p:nvPr/>
        </p:nvSpPr>
        <p:spPr>
          <a:xfrm>
            <a:off x="1149534" y="34022"/>
            <a:ext cx="3090600" cy="18576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71;g2ad4bee6444_0_0"/>
          <p:cNvSpPr/>
          <p:nvPr/>
        </p:nvSpPr>
        <p:spPr>
          <a:xfrm>
            <a:off x="1359753" y="216941"/>
            <a:ext cx="1984200" cy="40612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Rectangle 1">
            <a:extLst>
              <a:ext uri="{FF2B5EF4-FFF2-40B4-BE49-F238E27FC236}">
                <a16:creationId xmlns:a16="http://schemas.microsoft.com/office/drawing/2014/main" id="{AFB89BA5-DEA2-C3F7-4E65-04ED4A088E27}"/>
              </a:ext>
            </a:extLst>
          </p:cNvPr>
          <p:cNvSpPr/>
          <p:nvPr/>
        </p:nvSpPr>
        <p:spPr>
          <a:xfrm>
            <a:off x="5409084" y="36712"/>
            <a:ext cx="3298371" cy="58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2A87B87-D5EF-C815-3ECD-30BFACF95ED5}"/>
              </a:ext>
            </a:extLst>
          </p:cNvPr>
          <p:cNvSpPr/>
          <p:nvPr/>
        </p:nvSpPr>
        <p:spPr>
          <a:xfrm>
            <a:off x="1428910" y="123352"/>
            <a:ext cx="2530928" cy="296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78;p4">
            <a:extLst>
              <a:ext uri="{FF2B5EF4-FFF2-40B4-BE49-F238E27FC236}">
                <a16:creationId xmlns:a16="http://schemas.microsoft.com/office/drawing/2014/main" id="{7DD35322-D742-1323-368E-1AEACE105864}"/>
              </a:ext>
            </a:extLst>
          </p:cNvPr>
          <p:cNvSpPr txBox="1"/>
          <p:nvPr/>
        </p:nvSpPr>
        <p:spPr>
          <a:xfrm>
            <a:off x="374700" y="259560"/>
            <a:ext cx="4880993" cy="523180"/>
          </a:xfrm>
          <a:prstGeom prst="rect">
            <a:avLst/>
          </a:prstGeom>
          <a:noFill/>
          <a:ln>
            <a:noFill/>
          </a:ln>
        </p:spPr>
        <p:txBody>
          <a:bodyPr spcFirstLastPara="1" wrap="square" lIns="91425" tIns="45700" rIns="91425" bIns="45700" anchor="t" anchorCtr="0">
            <a:spAutoFit/>
          </a:bodyPr>
          <a:lstStyle/>
          <a:p>
            <a:pPr>
              <a:buSzPts val="2800"/>
            </a:pPr>
            <a:r>
              <a:rPr lang="fr-FR" sz="2800" b="1">
                <a:latin typeface="Ubuntu"/>
                <a:ea typeface="Ubuntu"/>
                <a:cs typeface="Ubuntu"/>
                <a:sym typeface="Ubuntu"/>
              </a:rPr>
              <a:t>1</a:t>
            </a:r>
            <a:r>
              <a:rPr lang="fr-FR" sz="2800" b="1" i="0" u="none" strike="noStrike" cap="none">
                <a:solidFill>
                  <a:srgbClr val="000000"/>
                </a:solidFill>
                <a:latin typeface="Ubuntu"/>
                <a:ea typeface="Ubuntu"/>
                <a:cs typeface="Ubuntu"/>
                <a:sym typeface="Ubuntu"/>
              </a:rPr>
              <a:t>.</a:t>
            </a:r>
            <a:r>
              <a:rPr lang="fr-FR" sz="2800" b="1">
                <a:latin typeface="Ubuntu"/>
                <a:ea typeface="Ubuntu"/>
                <a:cs typeface="Ubuntu"/>
                <a:sym typeface="Ubuntu"/>
              </a:rPr>
              <a:t> Qu'est-ce-que LEADER ?</a:t>
            </a:r>
            <a:endParaRPr lang="fr-FR" sz="2800" b="1" i="0" u="none" strike="noStrike" cap="none">
              <a:solidFill>
                <a:srgbClr val="000000"/>
              </a:solidFill>
              <a:latin typeface="Ubuntu"/>
              <a:ea typeface="Ubuntu"/>
              <a:cs typeface="Ubuntu"/>
            </a:endParaRPr>
          </a:p>
        </p:txBody>
      </p:sp>
      <p:sp>
        <p:nvSpPr>
          <p:cNvPr id="8" name="TextBox 7">
            <a:extLst>
              <a:ext uri="{FF2B5EF4-FFF2-40B4-BE49-F238E27FC236}">
                <a16:creationId xmlns:a16="http://schemas.microsoft.com/office/drawing/2014/main" id="{7AA946BE-B74B-59AA-91D1-C25B4F4D230A}"/>
              </a:ext>
            </a:extLst>
          </p:cNvPr>
          <p:cNvSpPr txBox="1"/>
          <p:nvPr/>
        </p:nvSpPr>
        <p:spPr>
          <a:xfrm>
            <a:off x="373365" y="918603"/>
            <a:ext cx="8328456" cy="38315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25000"/>
              </a:lnSpc>
            </a:pPr>
            <a:r>
              <a:rPr lang="fr-FR">
                <a:latin typeface="Ubuntu"/>
                <a:cs typeface="Segoe UI"/>
              </a:rPr>
              <a:t>Le programme LEADER, pour « Liaison Entre les Actions de Développement de l’Economie Rurale », est un </a:t>
            </a:r>
            <a:r>
              <a:rPr lang="fr-FR" b="1">
                <a:latin typeface="Ubuntu"/>
                <a:cs typeface="Segoe UI"/>
              </a:rPr>
              <a:t>dispositif financier de l’Union Européenne</a:t>
            </a:r>
            <a:r>
              <a:rPr lang="fr-FR">
                <a:latin typeface="Ubuntu"/>
                <a:cs typeface="Segoe UI"/>
              </a:rPr>
              <a:t> permettant de : </a:t>
            </a:r>
            <a:endParaRPr lang="en-US"/>
          </a:p>
          <a:p>
            <a:pPr algn="just">
              <a:lnSpc>
                <a:spcPct val="125000"/>
              </a:lnSpc>
            </a:pPr>
            <a:endParaRPr lang="fr-FR">
              <a:latin typeface="Ubuntu"/>
              <a:cs typeface="Segoe UI"/>
            </a:endParaRPr>
          </a:p>
          <a:p>
            <a:pPr marL="457200" indent="-285750" algn="just">
              <a:lnSpc>
                <a:spcPct val="125000"/>
              </a:lnSpc>
              <a:buFont typeface="Calibri"/>
              <a:buChar char="-"/>
            </a:pPr>
            <a:r>
              <a:rPr lang="fr-FR">
                <a:latin typeface="Ubuntu"/>
                <a:cs typeface="Segoe UI"/>
              </a:rPr>
              <a:t>Soutenir des projets locaux en zone rurale.</a:t>
            </a:r>
            <a:endParaRPr lang="fr-FR">
              <a:latin typeface="Ubuntu"/>
            </a:endParaRPr>
          </a:p>
          <a:p>
            <a:pPr marL="457200" indent="-285750" algn="just">
              <a:lnSpc>
                <a:spcPct val="125000"/>
              </a:lnSpc>
              <a:buFont typeface="Calibri"/>
              <a:buChar char="-"/>
            </a:pPr>
            <a:r>
              <a:rPr lang="fr-FR">
                <a:latin typeface="Ubuntu"/>
                <a:cs typeface="Segoe UI"/>
              </a:rPr>
              <a:t>Encourager la mise en œuvre de stratégies originales et intégrées de développement durable.</a:t>
            </a:r>
            <a:endParaRPr lang="fr-FR">
              <a:latin typeface="Ubuntu"/>
            </a:endParaRPr>
          </a:p>
          <a:p>
            <a:pPr marL="457200" indent="-285750" algn="just">
              <a:lnSpc>
                <a:spcPct val="125000"/>
              </a:lnSpc>
              <a:buFont typeface="Calibri"/>
              <a:buChar char="-"/>
            </a:pPr>
            <a:r>
              <a:rPr lang="fr-FR">
                <a:latin typeface="Ubuntu"/>
                <a:cs typeface="Segoe UI"/>
              </a:rPr>
              <a:t>D'expérimenter de nouvelles formes de développement.</a:t>
            </a:r>
            <a:endParaRPr lang="fr-FR">
              <a:latin typeface="Ubuntu"/>
            </a:endParaRPr>
          </a:p>
          <a:p>
            <a:pPr algn="just">
              <a:lnSpc>
                <a:spcPct val="125000"/>
              </a:lnSpc>
            </a:pPr>
            <a:endParaRPr lang="fr-FR">
              <a:latin typeface="Ubuntu"/>
              <a:cs typeface="Segoe UI"/>
            </a:endParaRPr>
          </a:p>
          <a:p>
            <a:pPr algn="just">
              <a:lnSpc>
                <a:spcPct val="125000"/>
              </a:lnSpc>
            </a:pPr>
            <a:r>
              <a:rPr lang="fr-FR">
                <a:latin typeface="Ubuntu"/>
                <a:cs typeface="Segoe UI"/>
              </a:rPr>
              <a:t>Pour la période de </a:t>
            </a:r>
            <a:r>
              <a:rPr lang="fr-FR" b="1">
                <a:latin typeface="Ubuntu"/>
                <a:cs typeface="Segoe UI"/>
              </a:rPr>
              <a:t>2023 à 2027</a:t>
            </a:r>
            <a:r>
              <a:rPr lang="fr-FR">
                <a:latin typeface="Ubuntu"/>
                <a:cs typeface="Segoe UI"/>
              </a:rPr>
              <a:t>, le </a:t>
            </a:r>
            <a:r>
              <a:rPr lang="fr-FR" b="1">
                <a:latin typeface="Ubuntu"/>
                <a:cs typeface="Segoe UI"/>
              </a:rPr>
              <a:t>PNR Volcans d’Auvergne, le PNR Livradois-Forez, le PETR du Grand Clermont, le SMAD des Combrailles, Agglo Pays d’Issoire ainsi que la Communauté de communes Plaine Limagne </a:t>
            </a:r>
            <a:r>
              <a:rPr lang="fr-FR">
                <a:latin typeface="Ubuntu"/>
                <a:cs typeface="Segoe UI"/>
              </a:rPr>
              <a:t>ont porté une candidature commune auprès de la Région Auvergne Rhône-Alpes (en tant qu’autorité de gestion des fond européens), et ont obtenu une enveloppe de </a:t>
            </a:r>
            <a:r>
              <a:rPr lang="fr-FR" b="1">
                <a:solidFill>
                  <a:srgbClr val="FF0000"/>
                </a:solidFill>
                <a:latin typeface="Ubuntu"/>
                <a:cs typeface="Segoe UI"/>
              </a:rPr>
              <a:t>14 millions d’euros</a:t>
            </a:r>
            <a:r>
              <a:rPr lang="fr-FR">
                <a:latin typeface="Ubuntu"/>
                <a:cs typeface="Segoe UI"/>
              </a:rPr>
              <a:t> pour soutenir des projets innovants de développement rural. </a:t>
            </a:r>
            <a:endParaRPr lang="fr-FR">
              <a:latin typeface="Ubuntu"/>
            </a:endParaRPr>
          </a:p>
          <a:p>
            <a:pPr algn="just">
              <a:lnSpc>
                <a:spcPct val="125000"/>
              </a:lnSpc>
            </a:pPr>
            <a:endParaRPr lang="fr-FR">
              <a:latin typeface="Ubuntu"/>
              <a:cs typeface="Segoe UI"/>
            </a:endParaRPr>
          </a:p>
          <a:p>
            <a:pPr algn="just">
              <a:lnSpc>
                <a:spcPct val="125000"/>
              </a:lnSpc>
            </a:pPr>
            <a:r>
              <a:rPr lang="fr-FR">
                <a:latin typeface="Ubuntu"/>
                <a:cs typeface="Segoe UI"/>
              </a:rPr>
              <a:t>Depuis 2023, le programme LEADER est ainsi déployé à </a:t>
            </a:r>
            <a:r>
              <a:rPr lang="fr-FR" b="1">
                <a:latin typeface="Ubuntu"/>
                <a:cs typeface="Segoe UI"/>
              </a:rPr>
              <a:t>l’échelle du département du Puy-de-Dôme.</a:t>
            </a:r>
            <a:endParaRPr lang="fr-FR">
              <a:latin typeface="Ubuntu"/>
              <a:cs typeface="Segoe UI"/>
            </a:endParaRPr>
          </a:p>
        </p:txBody>
      </p:sp>
    </p:spTree>
    <p:extLst>
      <p:ext uri="{BB962C8B-B14F-4D97-AF65-F5344CB8AC3E}">
        <p14:creationId xmlns:p14="http://schemas.microsoft.com/office/powerpoint/2010/main" val="2448078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212160" y="750370"/>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7030A0"/>
                </a:solidFill>
                <a:latin typeface="Ubuntu"/>
              </a:rPr>
              <a:t>Types d'opérations éligibles</a:t>
            </a:r>
          </a:p>
        </p:txBody>
      </p:sp>
      <p:sp>
        <p:nvSpPr>
          <p:cNvPr id="6" name="Rectangle 5"/>
          <p:cNvSpPr/>
          <p:nvPr/>
        </p:nvSpPr>
        <p:spPr>
          <a:xfrm>
            <a:off x="212160" y="1105407"/>
            <a:ext cx="8721790" cy="1615827"/>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just">
              <a:lnSpc>
                <a:spcPct val="150000"/>
              </a:lnSpc>
            </a:pPr>
            <a:r>
              <a:rPr lang="fr-FR" sz="1100" b="1">
                <a:latin typeface="Ubuntu"/>
                <a:ea typeface="Ubuntu"/>
                <a:sym typeface="Ubuntu"/>
              </a:rPr>
              <a:t>TO2 : Actions de mise en œuvre d’activités de coopération en lien avec la stratégie du GAL </a:t>
            </a:r>
            <a:endParaRPr lang="fr-FR" sz="1100">
              <a:latin typeface="Ubuntu"/>
              <a:ea typeface="Ubuntu"/>
              <a:sym typeface="Ubuntu"/>
            </a:endParaRPr>
          </a:p>
          <a:p>
            <a:pPr marL="171450" indent="-171450" algn="just">
              <a:lnSpc>
                <a:spcPct val="150000"/>
              </a:lnSpc>
              <a:buFont typeface="Arial" panose="020B0604020202020204" pitchFamily="34" charset="0"/>
              <a:buChar char="•"/>
            </a:pPr>
            <a:r>
              <a:rPr lang="fr-FR" sz="1100">
                <a:latin typeface="Ubuntu"/>
                <a:ea typeface="Ubuntu"/>
                <a:sym typeface="Ubuntu"/>
              </a:rPr>
              <a:t>Etudes, expertises</a:t>
            </a:r>
          </a:p>
          <a:p>
            <a:pPr marL="171450" indent="-171450" algn="just">
              <a:lnSpc>
                <a:spcPct val="150000"/>
              </a:lnSpc>
              <a:buFont typeface="Arial" panose="020B0604020202020204" pitchFamily="34" charset="0"/>
              <a:buChar char="•"/>
            </a:pPr>
            <a:r>
              <a:rPr lang="fr-FR" sz="1100">
                <a:latin typeface="Ubuntu"/>
                <a:ea typeface="Ubuntu"/>
                <a:sym typeface="Ubuntu"/>
              </a:rPr>
              <a:t>Enquêtes et projets de recherche</a:t>
            </a:r>
          </a:p>
          <a:p>
            <a:pPr marL="171450" indent="-171450" algn="just">
              <a:lnSpc>
                <a:spcPct val="150000"/>
              </a:lnSpc>
              <a:buFont typeface="Arial" panose="020B0604020202020204" pitchFamily="34" charset="0"/>
              <a:buChar char="•"/>
            </a:pPr>
            <a:r>
              <a:rPr lang="fr-FR" sz="1100">
                <a:latin typeface="Ubuntu"/>
                <a:ea typeface="Ubuntu"/>
                <a:sym typeface="Ubuntu"/>
              </a:rPr>
              <a:t>Actions d’animation, de communication et de formation</a:t>
            </a:r>
          </a:p>
          <a:p>
            <a:pPr marL="171450" indent="-171450" algn="just">
              <a:lnSpc>
                <a:spcPct val="150000"/>
              </a:lnSpc>
              <a:buFont typeface="Arial" panose="020B0604020202020204" pitchFamily="34" charset="0"/>
              <a:buChar char="•"/>
            </a:pPr>
            <a:r>
              <a:rPr lang="fr-FR" sz="1100">
                <a:latin typeface="Ubuntu"/>
                <a:ea typeface="Ubuntu"/>
                <a:sym typeface="Ubuntu"/>
              </a:rPr>
              <a:t>Création d’outils et de services numériques</a:t>
            </a:r>
          </a:p>
          <a:p>
            <a:pPr marL="171450" indent="-171450" algn="just">
              <a:lnSpc>
                <a:spcPct val="150000"/>
              </a:lnSpc>
              <a:buFont typeface="Arial" panose="020B0604020202020204" pitchFamily="34" charset="0"/>
              <a:buChar char="•"/>
            </a:pPr>
            <a:r>
              <a:rPr lang="fr-FR" sz="1100">
                <a:latin typeface="Ubuntu"/>
                <a:ea typeface="Ubuntu"/>
                <a:sym typeface="Ubuntu"/>
              </a:rPr>
              <a:t>Acquisition de matériels et d’équipements visant à mettre en œuvre une action de coopération telle que décrite plus haut. </a:t>
            </a:r>
          </a:p>
        </p:txBody>
      </p:sp>
      <p:sp>
        <p:nvSpPr>
          <p:cNvPr id="2" name="Rectangle 1">
            <a:extLst>
              <a:ext uri="{FF2B5EF4-FFF2-40B4-BE49-F238E27FC236}">
                <a16:creationId xmlns:a16="http://schemas.microsoft.com/office/drawing/2014/main" id="{61669C13-9460-1384-2264-C206916DF78E}"/>
              </a:ext>
            </a:extLst>
          </p:cNvPr>
          <p:cNvSpPr/>
          <p:nvPr/>
        </p:nvSpPr>
        <p:spPr>
          <a:xfrm>
            <a:off x="145435" y="138711"/>
            <a:ext cx="8537806" cy="450636"/>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a:solidFill>
                  <a:srgbClr val="7030A0"/>
                </a:solidFill>
                <a:latin typeface="Ubuntu"/>
                <a:ea typeface="Ubuntu"/>
                <a:cs typeface="Ubuntu"/>
                <a:sym typeface="Ubuntu"/>
              </a:rPr>
              <a:t>COOPERATION24 : "Coopération interterritoriale et transnationale"</a:t>
            </a:r>
            <a:endParaRPr lang="fr-FR" sz="1800" b="1">
              <a:solidFill>
                <a:srgbClr val="7030A0"/>
              </a:solidFill>
              <a:latin typeface="Ubuntu"/>
              <a:ea typeface="Ubuntu"/>
              <a:cs typeface="Ubuntu"/>
            </a:endParaRPr>
          </a:p>
        </p:txBody>
      </p:sp>
      <p:sp>
        <p:nvSpPr>
          <p:cNvPr id="5" name="Rectangle 4"/>
          <p:cNvSpPr/>
          <p:nvPr/>
        </p:nvSpPr>
        <p:spPr>
          <a:xfrm>
            <a:off x="212160" y="2922135"/>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7030A0"/>
                </a:solidFill>
                <a:latin typeface="Ubuntu"/>
              </a:rPr>
              <a:t>Conditions d'éligibilité</a:t>
            </a:r>
          </a:p>
        </p:txBody>
      </p:sp>
      <p:sp>
        <p:nvSpPr>
          <p:cNvPr id="7" name="Rectangle 6"/>
          <p:cNvSpPr/>
          <p:nvPr/>
        </p:nvSpPr>
        <p:spPr>
          <a:xfrm>
            <a:off x="212160" y="3244910"/>
            <a:ext cx="8721790" cy="1073051"/>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150000"/>
              </a:lnSpc>
              <a:buChar char="•"/>
            </a:pPr>
            <a:r>
              <a:rPr lang="fr-FR" sz="1100" dirty="0">
                <a:solidFill>
                  <a:schemeClr val="tx1"/>
                </a:solidFill>
                <a:latin typeface="Ubuntu"/>
                <a:ea typeface="Ubuntu"/>
                <a:sym typeface="Ubuntu"/>
              </a:rPr>
              <a:t>Les projets dont la localisation se situe dans une commune de 10 000 habitants ou plus sont éligibles à condition qu’ils bénéficient à la zone rurale (territoire du GAL hors commune de plus de 10 000 hab.)</a:t>
            </a:r>
            <a:endParaRPr lang="en-US" sz="1100" dirty="0">
              <a:solidFill>
                <a:schemeClr val="tx1"/>
              </a:solidFill>
              <a:latin typeface="Ubuntu"/>
              <a:ea typeface="Ubuntu"/>
            </a:endParaRPr>
          </a:p>
          <a:p>
            <a:pPr marL="171450" indent="-171450">
              <a:lnSpc>
                <a:spcPct val="150000"/>
              </a:lnSpc>
              <a:buChar char="•"/>
            </a:pPr>
            <a:r>
              <a:rPr lang="fr-FR" sz="1100" dirty="0">
                <a:solidFill>
                  <a:schemeClr val="tx1"/>
                </a:solidFill>
                <a:latin typeface="Ubuntu"/>
                <a:ea typeface="Ubuntu"/>
                <a:sym typeface="Ubuntu"/>
              </a:rPr>
              <a:t>Pour les actions de mise en œuvre d'activités de coopération, un accord de coopération entre les partenaires du projet de coopération et les GAL (ou territoires assimilés) concernés.</a:t>
            </a:r>
            <a:endParaRPr lang="en-US" sz="1100" dirty="0">
              <a:solidFill>
                <a:schemeClr val="tx1"/>
              </a:solidFill>
              <a:latin typeface="Ubuntu"/>
              <a:ea typeface="Ubuntu"/>
            </a:endParaRPr>
          </a:p>
        </p:txBody>
      </p:sp>
    </p:spTree>
    <p:extLst>
      <p:ext uri="{BB962C8B-B14F-4D97-AF65-F5344CB8AC3E}">
        <p14:creationId xmlns:p14="http://schemas.microsoft.com/office/powerpoint/2010/main" val="3943365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6" name="Rectangle 5"/>
          <p:cNvSpPr/>
          <p:nvPr/>
        </p:nvSpPr>
        <p:spPr>
          <a:xfrm>
            <a:off x="207604" y="785370"/>
            <a:ext cx="2693286" cy="30008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7030A0"/>
                </a:solidFill>
                <a:latin typeface="Ubuntu"/>
                <a:sym typeface="Ubuntu"/>
              </a:rPr>
              <a:t>Porteurs de projets inéligibles</a:t>
            </a:r>
            <a:endParaRPr lang="fr-FR" sz="1350" u="sng">
              <a:solidFill>
                <a:srgbClr val="7030A0"/>
              </a:solidFill>
            </a:endParaRPr>
          </a:p>
        </p:txBody>
      </p:sp>
      <p:sp>
        <p:nvSpPr>
          <p:cNvPr id="7" name="Rectangle 6"/>
          <p:cNvSpPr/>
          <p:nvPr/>
        </p:nvSpPr>
        <p:spPr>
          <a:xfrm>
            <a:off x="207604" y="2370395"/>
            <a:ext cx="2415565" cy="30008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a:solidFill>
                  <a:srgbClr val="7030A0"/>
                </a:solidFill>
                <a:latin typeface="Ubuntu"/>
                <a:sym typeface="Ubuntu"/>
              </a:rPr>
              <a:t>Type de dépenses éligibles</a:t>
            </a:r>
            <a:endParaRPr lang="fr-FR" sz="1350" u="sng">
              <a:solidFill>
                <a:srgbClr val="7030A0"/>
              </a:solidFill>
            </a:endParaRPr>
          </a:p>
        </p:txBody>
      </p:sp>
      <p:sp>
        <p:nvSpPr>
          <p:cNvPr id="8" name="Rectangle 7"/>
          <p:cNvSpPr/>
          <p:nvPr/>
        </p:nvSpPr>
        <p:spPr>
          <a:xfrm>
            <a:off x="145435" y="1085452"/>
            <a:ext cx="8714792" cy="1107996"/>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lvl="0" indent="-228600">
              <a:lnSpc>
                <a:spcPct val="150000"/>
              </a:lnSpc>
              <a:buSzPts val="1200"/>
              <a:buFont typeface="Ubuntu"/>
              <a:buChar char="-"/>
            </a:pPr>
            <a:r>
              <a:rPr lang="fr-FR" sz="1100">
                <a:latin typeface="Ubuntu"/>
                <a:ea typeface="Ubuntu"/>
                <a:cs typeface="Ubuntu"/>
                <a:sym typeface="Ubuntu"/>
              </a:rPr>
              <a:t>Les bénéficiaires définis comme inéligibles dans le document « Les règles communes à toutes les aides FEADER ».</a:t>
            </a:r>
            <a:endParaRPr lang="fr-FR" sz="1100"/>
          </a:p>
          <a:p>
            <a:pPr marL="342900" lvl="0" indent="-228600">
              <a:lnSpc>
                <a:spcPct val="150000"/>
              </a:lnSpc>
              <a:buSzPts val="1200"/>
              <a:buFont typeface="Ubuntu"/>
              <a:buChar char="-"/>
            </a:pPr>
            <a:r>
              <a:rPr lang="fr-FR" sz="1100">
                <a:latin typeface="Ubuntu"/>
                <a:ea typeface="Ubuntu"/>
                <a:cs typeface="Ubuntu"/>
                <a:sym typeface="Ubuntu"/>
              </a:rPr>
              <a:t>Les indivisions</a:t>
            </a:r>
            <a:endParaRPr lang="fr-FR" sz="1100"/>
          </a:p>
          <a:p>
            <a:pPr marL="342900" indent="-228600">
              <a:lnSpc>
                <a:spcPct val="150000"/>
              </a:lnSpc>
              <a:buSzPts val="1200"/>
              <a:buFont typeface="Ubuntu"/>
              <a:buChar char="-"/>
            </a:pPr>
            <a:r>
              <a:rPr lang="fr-FR" sz="1100">
                <a:latin typeface="Ubuntu"/>
                <a:ea typeface="Ubuntu"/>
                <a:cs typeface="Ubuntu"/>
                <a:sym typeface="Ubuntu"/>
              </a:rPr>
              <a:t>Les entreprises (hors SCIC et SCOP)</a:t>
            </a:r>
          </a:p>
          <a:p>
            <a:pPr marL="342900" indent="-228600">
              <a:lnSpc>
                <a:spcPct val="150000"/>
              </a:lnSpc>
              <a:buSzPts val="1200"/>
              <a:buFont typeface="Ubuntu"/>
              <a:buChar char="-"/>
            </a:pPr>
            <a:r>
              <a:rPr lang="fr-FR" sz="1100">
                <a:latin typeface="Ubuntu"/>
                <a:ea typeface="Ubuntu"/>
                <a:cs typeface="Ubuntu"/>
                <a:sym typeface="Ubuntu"/>
              </a:rPr>
              <a:t>Les conseils départementaux </a:t>
            </a:r>
          </a:p>
        </p:txBody>
      </p:sp>
      <p:sp>
        <p:nvSpPr>
          <p:cNvPr id="9" name="Rectangle 8"/>
          <p:cNvSpPr/>
          <p:nvPr/>
        </p:nvSpPr>
        <p:spPr>
          <a:xfrm>
            <a:off x="62715" y="2674153"/>
            <a:ext cx="8854971" cy="2377574"/>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457200" indent="-304800">
              <a:lnSpc>
                <a:spcPct val="150000"/>
              </a:lnSpc>
              <a:buSzPts val="1200"/>
              <a:buFont typeface="Ubuntu,Sans-Serif"/>
              <a:buChar char="-"/>
            </a:pPr>
            <a:r>
              <a:rPr lang="fr-FR" sz="1100">
                <a:latin typeface="Ubuntu"/>
                <a:ea typeface="Ubuntu"/>
                <a:sym typeface="Ubuntu"/>
              </a:rPr>
              <a:t>Prestations d’étude, de conseil, d’expertise, d’animation, de communication et de formation</a:t>
            </a:r>
          </a:p>
          <a:p>
            <a:pPr marL="457200" indent="-304800">
              <a:lnSpc>
                <a:spcPct val="150000"/>
              </a:lnSpc>
              <a:buSzPts val="1200"/>
              <a:buFont typeface="Ubuntu,Sans-Serif"/>
              <a:buChar char="-"/>
            </a:pPr>
            <a:r>
              <a:rPr lang="fr-FR" sz="1100">
                <a:latin typeface="Ubuntu"/>
                <a:ea typeface="Ubuntu"/>
                <a:sym typeface="Ubuntu"/>
              </a:rPr>
              <a:t>Prestations liées à l’organisation et à la participation à des évènements</a:t>
            </a:r>
          </a:p>
          <a:p>
            <a:pPr marL="457200" indent="-304800">
              <a:lnSpc>
                <a:spcPct val="150000"/>
              </a:lnSpc>
              <a:buSzPts val="1200"/>
              <a:buFont typeface="Ubuntu,Sans-Serif"/>
              <a:buChar char="-"/>
            </a:pPr>
            <a:r>
              <a:rPr lang="fr-FR" sz="1100">
                <a:latin typeface="Ubuntu"/>
                <a:ea typeface="Ubuntu"/>
                <a:sym typeface="Ubuntu"/>
              </a:rPr>
              <a:t>Prestations liées au numérique : par exemple création de site internet, d’applications, conception graphique</a:t>
            </a:r>
          </a:p>
          <a:p>
            <a:pPr marL="457200" indent="-304800">
              <a:lnSpc>
                <a:spcPct val="150000"/>
              </a:lnSpc>
              <a:buSzPts val="1200"/>
              <a:buFont typeface="Ubuntu,Sans-Serif"/>
              <a:buChar char="-"/>
            </a:pPr>
            <a:r>
              <a:rPr lang="fr-FR" sz="1100">
                <a:latin typeface="Ubuntu"/>
                <a:ea typeface="Ubuntu"/>
                <a:sym typeface="Ubuntu"/>
              </a:rPr>
              <a:t>Matériels et d’équipements dédiés aux actions d’animation : par exemple matériels informatique et numérique, logiciels, licences, matériels techniques, mobilier, équipements et supports pédagogiques et de formation</a:t>
            </a:r>
          </a:p>
          <a:p>
            <a:pPr marL="457200" indent="-304800">
              <a:lnSpc>
                <a:spcPct val="150000"/>
              </a:lnSpc>
              <a:buSzPts val="1200"/>
              <a:buFont typeface="Ubuntu,Sans-Serif"/>
              <a:buChar char="-"/>
            </a:pPr>
            <a:r>
              <a:rPr lang="fr-FR" sz="1100">
                <a:latin typeface="Ubuntu"/>
                <a:ea typeface="Ubuntu"/>
                <a:sym typeface="Ubuntu"/>
              </a:rPr>
              <a:t>Les dépenses de déplacement de personnes non rémunérées par la structure ou les dépenses de déplacement hors France métropolitaine</a:t>
            </a:r>
          </a:p>
          <a:p>
            <a:pPr marL="457200" indent="-304800">
              <a:lnSpc>
                <a:spcPct val="150000"/>
              </a:lnSpc>
              <a:buSzPts val="1200"/>
              <a:buFont typeface="Ubuntu,Sans-Serif"/>
              <a:buChar char="-"/>
            </a:pPr>
            <a:r>
              <a:rPr lang="fr-FR" sz="1100">
                <a:solidFill>
                  <a:srgbClr val="7030A0"/>
                </a:solidFill>
                <a:latin typeface="Ubuntu"/>
                <a:ea typeface="Ubuntu"/>
                <a:sym typeface="Ubuntu"/>
              </a:rPr>
              <a:t>Les </a:t>
            </a:r>
            <a:r>
              <a:rPr lang="fr-FR" sz="1100">
                <a:solidFill>
                  <a:srgbClr val="7030A0"/>
                </a:solidFill>
                <a:latin typeface="Ubuntu"/>
                <a:ea typeface="Ubuntu"/>
                <a:cs typeface="Ubuntu"/>
                <a:sym typeface="Ubuntu"/>
              </a:rPr>
              <a:t>dépenses pour financer un temps de travail ou une animation (de type salaire) sont prises en charge sous forme de coût simplifié (OSC) avec un taux horaire fixé à </a:t>
            </a:r>
            <a:r>
              <a:rPr lang="fr-FR" sz="1100" b="1">
                <a:solidFill>
                  <a:srgbClr val="7030A0"/>
                </a:solidFill>
                <a:latin typeface="Ubuntu"/>
                <a:ea typeface="Ubuntu"/>
                <a:cs typeface="Ubuntu"/>
                <a:sym typeface="Ubuntu"/>
              </a:rPr>
              <a:t>36,92€ l’heure.</a:t>
            </a:r>
            <a:endParaRPr lang="en-US" sz="1100">
              <a:solidFill>
                <a:srgbClr val="7030A0"/>
              </a:solidFill>
              <a:latin typeface="Ubuntu"/>
              <a:ea typeface="Ubuntu"/>
              <a:cs typeface="Ubuntu"/>
            </a:endParaRPr>
          </a:p>
        </p:txBody>
      </p:sp>
      <p:sp>
        <p:nvSpPr>
          <p:cNvPr id="11" name="Rectangle 10">
            <a:extLst>
              <a:ext uri="{FF2B5EF4-FFF2-40B4-BE49-F238E27FC236}">
                <a16:creationId xmlns:a16="http://schemas.microsoft.com/office/drawing/2014/main" id="{61669C13-9460-1384-2264-C206916DF78E}"/>
              </a:ext>
            </a:extLst>
          </p:cNvPr>
          <p:cNvSpPr/>
          <p:nvPr/>
        </p:nvSpPr>
        <p:spPr>
          <a:xfrm>
            <a:off x="145435" y="138711"/>
            <a:ext cx="8537806" cy="450636"/>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a:solidFill>
                  <a:srgbClr val="7030A0"/>
                </a:solidFill>
                <a:latin typeface="Ubuntu"/>
                <a:ea typeface="Ubuntu"/>
                <a:cs typeface="Ubuntu"/>
                <a:sym typeface="Ubuntu"/>
              </a:rPr>
              <a:t>COOPERATION24 : "Coopération interterritoriale et transnationale"</a:t>
            </a:r>
            <a:endParaRPr lang="fr-FR" sz="1800" b="1">
              <a:solidFill>
                <a:srgbClr val="7030A0"/>
              </a:solidFill>
              <a:latin typeface="Ubuntu"/>
              <a:ea typeface="Ubuntu"/>
              <a:cs typeface="Ubuntu"/>
            </a:endParaRPr>
          </a:p>
        </p:txBody>
      </p:sp>
    </p:spTree>
    <p:extLst>
      <p:ext uri="{BB962C8B-B14F-4D97-AF65-F5344CB8AC3E}">
        <p14:creationId xmlns:p14="http://schemas.microsoft.com/office/powerpoint/2010/main" val="2608206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02970" y="174172"/>
            <a:ext cx="7737230" cy="4789714"/>
          </a:xfrm>
          <a:prstGeom prst="rect">
            <a:avLst/>
          </a:prstGeom>
        </p:spPr>
      </p:pic>
    </p:spTree>
    <p:extLst>
      <p:ext uri="{BB962C8B-B14F-4D97-AF65-F5344CB8AC3E}">
        <p14:creationId xmlns:p14="http://schemas.microsoft.com/office/powerpoint/2010/main" val="3550304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p:nvPr/>
        </p:nvSpPr>
        <p:spPr>
          <a:xfrm>
            <a:off x="448393" y="631761"/>
            <a:ext cx="7919357" cy="2146711"/>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nSpc>
                <a:spcPct val="150000"/>
              </a:lnSpc>
            </a:pPr>
            <a:r>
              <a:rPr lang="fr-FR" sz="1500" b="1">
                <a:solidFill>
                  <a:schemeClr val="dk1"/>
                </a:solidFill>
                <a:latin typeface="Ubuntu"/>
                <a:ea typeface="Ubuntu"/>
                <a:cs typeface="Ubuntu"/>
                <a:sym typeface="Ubuntu"/>
              </a:rPr>
              <a:t>MONTANT </a:t>
            </a:r>
            <a:r>
              <a:rPr lang="fr-FR" sz="1500" b="1" i="0" u="none" strike="noStrike" cap="none">
                <a:solidFill>
                  <a:schemeClr val="dk1"/>
                </a:solidFill>
                <a:latin typeface="Ubuntu"/>
                <a:ea typeface="Ubuntu"/>
                <a:cs typeface="Ubuntu"/>
                <a:sym typeface="Ubuntu"/>
              </a:rPr>
              <a:t>PLANCHER ET PLAFOND</a:t>
            </a:r>
            <a:r>
              <a:rPr lang="fr-FR" sz="1500" b="1">
                <a:solidFill>
                  <a:schemeClr val="dk1"/>
                </a:solidFill>
                <a:latin typeface="Ubuntu"/>
                <a:ea typeface="Ubuntu"/>
                <a:cs typeface="Ubuntu"/>
                <a:sym typeface="Ubuntu"/>
              </a:rPr>
              <a:t> </a:t>
            </a:r>
            <a:endParaRPr sz="788">
              <a:solidFill>
                <a:schemeClr val="dk1"/>
              </a:solidFill>
            </a:endParaRPr>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a:solidFill>
                  <a:schemeClr val="dk1"/>
                </a:solidFill>
                <a:latin typeface="Ubuntu"/>
                <a:ea typeface="Ubuntu"/>
                <a:cs typeface="Ubuntu"/>
                <a:sym typeface="Ubuntu"/>
              </a:rPr>
              <a:t>Pour être éligibles, les projets doivent présenter des dépenses pour un montant devant dépasser </a:t>
            </a:r>
            <a:r>
              <a:rPr lang="fr-FR" sz="1500" b="1" i="0" u="none" strike="noStrike" cap="none">
                <a:solidFill>
                  <a:srgbClr val="FF0000"/>
                </a:solidFill>
                <a:latin typeface="Ubuntu"/>
                <a:ea typeface="Ubuntu"/>
                <a:cs typeface="Ubuntu"/>
                <a:sym typeface="Ubuntu"/>
              </a:rPr>
              <a:t>5 000 € HT </a:t>
            </a:r>
            <a:r>
              <a:rPr lang="fr-FR" sz="1500" b="0" i="0" u="none" strike="noStrike" cap="none">
                <a:solidFill>
                  <a:schemeClr val="dk1"/>
                </a:solidFill>
                <a:latin typeface="Ubuntu"/>
                <a:ea typeface="Ubuntu"/>
                <a:cs typeface="Ubuntu"/>
                <a:sym typeface="Ubuntu"/>
              </a:rPr>
              <a:t>de dépenses éligibles retenues après instruction. </a:t>
            </a:r>
            <a:endParaRPr sz="788"/>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a:solidFill>
                  <a:schemeClr val="dk1"/>
                </a:solidFill>
                <a:latin typeface="Ubuntu"/>
                <a:ea typeface="Ubuntu"/>
                <a:cs typeface="Ubuntu"/>
                <a:sym typeface="Ubuntu"/>
              </a:rPr>
              <a:t>Les dépenses éligibles relatives à des opérations d’animation (temps de travail) sont plafonnées à </a:t>
            </a:r>
            <a:r>
              <a:rPr lang="fr-FR" sz="1500" b="1" i="0" u="none" strike="noStrike" cap="none">
                <a:solidFill>
                  <a:srgbClr val="FF0000"/>
                </a:solidFill>
                <a:latin typeface="Ubuntu"/>
                <a:ea typeface="Ubuntu"/>
                <a:cs typeface="Ubuntu"/>
                <a:sym typeface="Ubuntu"/>
              </a:rPr>
              <a:t>200 000 € HT.</a:t>
            </a:r>
            <a:endParaRPr sz="788"/>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a:solidFill>
                  <a:schemeClr val="dk1"/>
                </a:solidFill>
                <a:latin typeface="Ubuntu"/>
                <a:ea typeface="Ubuntu"/>
                <a:cs typeface="Ubuntu"/>
                <a:sym typeface="Ubuntu"/>
              </a:rPr>
              <a:t>Le reste des dépenses éligibles sont plafonnées à </a:t>
            </a:r>
            <a:r>
              <a:rPr lang="fr-FR" sz="1500" b="1" i="0" u="none" strike="noStrike" cap="none">
                <a:solidFill>
                  <a:srgbClr val="FF0000"/>
                </a:solidFill>
                <a:latin typeface="Ubuntu"/>
                <a:ea typeface="Ubuntu"/>
                <a:cs typeface="Ubuntu"/>
                <a:sym typeface="Ubuntu"/>
              </a:rPr>
              <a:t>100 000 € HT.</a:t>
            </a:r>
            <a:endParaRPr sz="1500" b="1" i="0" u="none" strike="noStrike" cap="none">
              <a:solidFill>
                <a:srgbClr val="FF0000"/>
              </a:solidFill>
              <a:latin typeface="Ubuntu"/>
              <a:ea typeface="Ubuntu"/>
              <a:cs typeface="Ubuntu"/>
              <a:sym typeface="Ubuntu"/>
            </a:endParaRPr>
          </a:p>
        </p:txBody>
      </p:sp>
      <p:sp>
        <p:nvSpPr>
          <p:cNvPr id="125" name="Google Shape;125;p7"/>
          <p:cNvSpPr/>
          <p:nvPr/>
        </p:nvSpPr>
        <p:spPr>
          <a:xfrm>
            <a:off x="385762" y="3199621"/>
            <a:ext cx="8043863" cy="1454214"/>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None/>
            </a:pPr>
            <a:r>
              <a:rPr lang="fr-FR" sz="1500" b="1" i="0" u="none" strike="noStrike" cap="none">
                <a:solidFill>
                  <a:schemeClr val="dk1"/>
                </a:solidFill>
                <a:latin typeface="Ubuntu"/>
                <a:ea typeface="Ubuntu"/>
                <a:cs typeface="Ubuntu"/>
                <a:sym typeface="Ubuntu"/>
              </a:rPr>
              <a:t>TAUX D’AIDE PUBLIQUE </a:t>
            </a:r>
            <a:endParaRPr sz="788"/>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a:solidFill>
                  <a:schemeClr val="dk1"/>
                </a:solidFill>
                <a:latin typeface="Ubuntu"/>
                <a:ea typeface="Ubuntu"/>
                <a:cs typeface="Ubuntu"/>
                <a:sym typeface="Ubuntu"/>
              </a:rPr>
              <a:t>Le taux maximum d’aide appliqué aux projets sélectionnés est de </a:t>
            </a:r>
            <a:r>
              <a:rPr lang="fr-FR" sz="1500" b="1" i="0" u="none" strike="noStrike" cap="none">
                <a:solidFill>
                  <a:srgbClr val="FF0000"/>
                </a:solidFill>
                <a:latin typeface="Ubuntu"/>
                <a:ea typeface="Ubuntu"/>
                <a:cs typeface="Ubuntu"/>
                <a:sym typeface="Ubuntu"/>
              </a:rPr>
              <a:t>100 % </a:t>
            </a:r>
            <a:r>
              <a:rPr lang="fr-FR" sz="1500" b="0" i="0" u="none" strike="noStrike" cap="none">
                <a:solidFill>
                  <a:schemeClr val="dk1"/>
                </a:solidFill>
                <a:latin typeface="Ubuntu"/>
                <a:ea typeface="Ubuntu"/>
                <a:cs typeface="Ubuntu"/>
                <a:sym typeface="Ubuntu"/>
              </a:rPr>
              <a:t>de l’assiette des dépenses éligibles HT retenues par le service instructeur. </a:t>
            </a:r>
            <a:endParaRPr sz="788"/>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a:solidFill>
                  <a:schemeClr val="dk1"/>
                </a:solidFill>
                <a:latin typeface="Ubuntu"/>
                <a:ea typeface="Ubuntu"/>
                <a:cs typeface="Ubuntu"/>
                <a:sym typeface="Ubuntu"/>
              </a:rPr>
              <a:t>Le taux de cofinancement du FEADER est de </a:t>
            </a:r>
            <a:r>
              <a:rPr lang="fr-FR" sz="1500" b="1" i="0" u="none" strike="noStrike" cap="none">
                <a:solidFill>
                  <a:srgbClr val="FF0000"/>
                </a:solidFill>
                <a:latin typeface="Ubuntu"/>
                <a:ea typeface="Ubuntu"/>
                <a:cs typeface="Ubuntu"/>
                <a:sym typeface="Ubuntu"/>
              </a:rPr>
              <a:t>80 %.</a:t>
            </a:r>
            <a:endParaRPr sz="788"/>
          </a:p>
        </p:txBody>
      </p:sp>
    </p:spTree>
    <p:extLst>
      <p:ext uri="{BB962C8B-B14F-4D97-AF65-F5344CB8AC3E}">
        <p14:creationId xmlns:p14="http://schemas.microsoft.com/office/powerpoint/2010/main" val="223583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p:nvPr/>
        </p:nvSpPr>
        <p:spPr>
          <a:xfrm>
            <a:off x="829508" y="2310150"/>
            <a:ext cx="7475224" cy="523180"/>
          </a:xfrm>
          <a:prstGeom prst="rect">
            <a:avLst/>
          </a:prstGeom>
          <a:noFill/>
          <a:ln>
            <a:noFill/>
          </a:ln>
        </p:spPr>
        <p:txBody>
          <a:bodyPr spcFirstLastPara="1" wrap="square" lIns="91425" tIns="45700" rIns="91425" bIns="45700" anchor="t" anchorCtr="0">
            <a:spAutoFit/>
          </a:bodyPr>
          <a:lstStyle/>
          <a:p>
            <a:pPr algn="ctr">
              <a:buSzPts val="2800"/>
            </a:pPr>
            <a:r>
              <a:rPr lang="fr-FR" sz="2800" b="1">
                <a:latin typeface="Ubuntu"/>
                <a:ea typeface="Ubuntu"/>
                <a:cs typeface="Ubuntu"/>
                <a:sym typeface="Ubuntu"/>
              </a:rPr>
              <a:t>FOIRE AUX QUESTIONS</a:t>
            </a:r>
            <a:endParaRPr lang="fr-FR" sz="2800" b="1">
              <a:latin typeface="Ubuntu"/>
              <a:ea typeface="Ubuntu"/>
              <a:cs typeface="Ubuntu"/>
            </a:endParaRPr>
          </a:p>
        </p:txBody>
      </p:sp>
    </p:spTree>
    <p:extLst>
      <p:ext uri="{BB962C8B-B14F-4D97-AF65-F5344CB8AC3E}">
        <p14:creationId xmlns:p14="http://schemas.microsoft.com/office/powerpoint/2010/main" val="1460175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p:nvPr/>
        </p:nvSpPr>
        <p:spPr>
          <a:xfrm>
            <a:off x="292127" y="2310150"/>
            <a:ext cx="2152598"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a:latin typeface="Ubuntu"/>
                <a:ea typeface="Ubuntu"/>
                <a:cs typeface="Ubuntu"/>
                <a:sym typeface="Ubuntu"/>
              </a:rPr>
              <a:t>CONTACTS</a:t>
            </a:r>
            <a:endParaRPr sz="2800" b="1">
              <a:latin typeface="Ubuntu"/>
              <a:ea typeface="Ubuntu"/>
              <a:cs typeface="Ubuntu"/>
              <a:sym typeface="Ubuntu"/>
            </a:endParaRPr>
          </a:p>
        </p:txBody>
      </p:sp>
      <p:pic>
        <p:nvPicPr>
          <p:cNvPr id="198" name="Google Shape;198;p18"/>
          <p:cNvPicPr preferRelativeResize="0"/>
          <p:nvPr/>
        </p:nvPicPr>
        <p:blipFill rotWithShape="1">
          <a:blip r:embed="rId3">
            <a:alphaModFix/>
          </a:blip>
          <a:srcRect l="7899" t="11169" r="8151" b="9778"/>
          <a:stretch/>
        </p:blipFill>
        <p:spPr>
          <a:xfrm>
            <a:off x="2516250" y="257025"/>
            <a:ext cx="6555000" cy="4629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g2ad4bee6444_0_0"/>
          <p:cNvPicPr preferRelativeResize="0"/>
          <p:nvPr/>
        </p:nvPicPr>
        <p:blipFill rotWithShape="1">
          <a:blip r:embed="rId3">
            <a:alphaModFix/>
          </a:blip>
          <a:srcRect l="-164" t="3393" r="-18" b="-232"/>
          <a:stretch/>
        </p:blipFill>
        <p:spPr>
          <a:xfrm>
            <a:off x="1770639" y="36501"/>
            <a:ext cx="7287979" cy="4980892"/>
          </a:xfrm>
          <a:prstGeom prst="rect">
            <a:avLst/>
          </a:prstGeom>
          <a:noFill/>
          <a:ln>
            <a:noFill/>
          </a:ln>
        </p:spPr>
      </p:pic>
      <p:sp>
        <p:nvSpPr>
          <p:cNvPr id="69" name="Google Shape;69;g2ad4bee6444_0_0"/>
          <p:cNvSpPr txBox="1">
            <a:spLocks noGrp="1"/>
          </p:cNvSpPr>
          <p:nvPr>
            <p:ph type="title"/>
          </p:nvPr>
        </p:nvSpPr>
        <p:spPr>
          <a:xfrm>
            <a:off x="198813" y="737182"/>
            <a:ext cx="2982984" cy="3173380"/>
          </a:xfrm>
          <a:prstGeom prst="rect">
            <a:avLst/>
          </a:prstGeom>
          <a:noFill/>
          <a:ln>
            <a:noFill/>
          </a:ln>
        </p:spPr>
        <p:txBody>
          <a:bodyPr spcFirstLastPara="1" wrap="square" lIns="68575" tIns="34275" rIns="68575" bIns="34275" anchor="ctr" anchorCtr="0">
            <a:normAutofit/>
          </a:bodyPr>
          <a:lstStyle/>
          <a:p>
            <a:pPr>
              <a:lnSpc>
                <a:spcPct val="125000"/>
              </a:lnSpc>
              <a:buSzPct val="58823"/>
            </a:pPr>
            <a:r>
              <a:rPr lang="fr-FR" sz="1400" b="1">
                <a:latin typeface="Ubuntu"/>
                <a:ea typeface="Ubuntu"/>
                <a:cs typeface="Ubuntu"/>
                <a:sym typeface="Ubuntu"/>
              </a:rPr>
              <a:t>6 partenaires </a:t>
            </a:r>
            <a:r>
              <a:rPr lang="fr-FR" sz="1400">
                <a:latin typeface="Ubuntu"/>
                <a:ea typeface="Ubuntu"/>
                <a:cs typeface="Ubuntu"/>
                <a:sym typeface="Ubuntu"/>
              </a:rPr>
              <a:t>: 2 PNR,</a:t>
            </a:r>
            <a:br>
              <a:rPr lang="fr-FR" sz="1400">
                <a:latin typeface="Ubuntu"/>
                <a:ea typeface="Ubuntu"/>
                <a:cs typeface="Ubuntu"/>
              </a:rPr>
            </a:br>
            <a:r>
              <a:rPr lang="fr-FR" sz="1400">
                <a:latin typeface="Ubuntu"/>
                <a:ea typeface="Ubuntu"/>
                <a:cs typeface="Ubuntu"/>
                <a:sym typeface="Ubuntu"/>
              </a:rPr>
              <a:t>2 territoires de projet,</a:t>
            </a:r>
            <a:br>
              <a:rPr lang="fr-FR" sz="1400">
                <a:latin typeface="Ubuntu"/>
                <a:ea typeface="Ubuntu"/>
                <a:cs typeface="Ubuntu"/>
              </a:rPr>
            </a:br>
            <a:r>
              <a:rPr lang="fr-FR" sz="1400">
                <a:latin typeface="Ubuntu"/>
                <a:ea typeface="Ubuntu"/>
                <a:cs typeface="Ubuntu"/>
                <a:sym typeface="Ubuntu"/>
              </a:rPr>
              <a:t>2 intercommunalités.</a:t>
            </a:r>
            <a:br>
              <a:rPr lang="fr-FR" sz="1400">
                <a:latin typeface="Ubuntu"/>
                <a:ea typeface="Ubuntu"/>
                <a:cs typeface="Ubuntu"/>
              </a:rPr>
            </a:br>
            <a:endParaRPr lang="en-US" sz="1400">
              <a:latin typeface="Ubuntu"/>
              <a:ea typeface="Ubuntu"/>
              <a:cs typeface="Ubuntu"/>
            </a:endParaRPr>
          </a:p>
          <a:p>
            <a:pPr marL="0" lvl="0" indent="0" algn="l" rtl="0">
              <a:lnSpc>
                <a:spcPct val="125000"/>
              </a:lnSpc>
              <a:spcBef>
                <a:spcPts val="0"/>
              </a:spcBef>
              <a:spcAft>
                <a:spcPts val="0"/>
              </a:spcAft>
              <a:buClr>
                <a:schemeClr val="dk1"/>
              </a:buClr>
              <a:buSzPct val="58823"/>
              <a:buFont typeface="Arial"/>
              <a:buNone/>
            </a:pPr>
            <a:r>
              <a:rPr lang="fr-FR" sz="1400" b="1">
                <a:latin typeface="Ubuntu"/>
                <a:ea typeface="Ubuntu"/>
                <a:cs typeface="Ubuntu"/>
                <a:sym typeface="Ubuntu"/>
              </a:rPr>
              <a:t>14 intercommunalités </a:t>
            </a:r>
            <a:br>
              <a:rPr lang="fr-FR" sz="1400" b="1">
                <a:latin typeface="Ubuntu"/>
                <a:ea typeface="Ubuntu"/>
                <a:cs typeface="Ubuntu"/>
              </a:rPr>
            </a:br>
            <a:endParaRPr sz="1400" b="1">
              <a:latin typeface="Ubuntu"/>
              <a:ea typeface="Ubuntu"/>
              <a:cs typeface="Ubuntu"/>
            </a:endParaRPr>
          </a:p>
          <a:p>
            <a:pPr marL="0" lvl="0" indent="0" algn="l" rtl="0">
              <a:lnSpc>
                <a:spcPct val="125000"/>
              </a:lnSpc>
              <a:spcBef>
                <a:spcPts val="0"/>
              </a:spcBef>
              <a:spcAft>
                <a:spcPts val="0"/>
              </a:spcAft>
              <a:buClr>
                <a:schemeClr val="dk1"/>
              </a:buClr>
              <a:buSzPct val="58823"/>
              <a:buFont typeface="Arial"/>
              <a:buNone/>
            </a:pPr>
            <a:r>
              <a:rPr lang="fr-FR" sz="1400" b="1">
                <a:latin typeface="Ubuntu"/>
                <a:ea typeface="Ubuntu"/>
                <a:cs typeface="Ubuntu"/>
                <a:sym typeface="Ubuntu"/>
              </a:rPr>
              <a:t>448 Communes</a:t>
            </a:r>
            <a:br>
              <a:rPr lang="fr-FR" sz="1400" b="1">
                <a:latin typeface="Ubuntu"/>
                <a:ea typeface="Ubuntu"/>
                <a:cs typeface="Ubuntu"/>
              </a:rPr>
            </a:br>
            <a:endParaRPr sz="1400" b="1">
              <a:latin typeface="Ubuntu"/>
              <a:ea typeface="Ubuntu"/>
              <a:cs typeface="Ubuntu"/>
            </a:endParaRPr>
          </a:p>
          <a:p>
            <a:pPr>
              <a:lnSpc>
                <a:spcPct val="125000"/>
              </a:lnSpc>
              <a:buSzPct val="58823"/>
            </a:pPr>
            <a:r>
              <a:rPr lang="fr-FR" sz="1400" b="1">
                <a:latin typeface="Ubuntu"/>
                <a:ea typeface="Ubuntu"/>
                <a:cs typeface="Ubuntu"/>
                <a:sym typeface="Ubuntu"/>
              </a:rPr>
              <a:t>379 610 habitants </a:t>
            </a:r>
            <a:endParaRPr sz="1400" b="1">
              <a:latin typeface="Ubuntu"/>
              <a:ea typeface="Ubuntu"/>
              <a:cs typeface="Ubuntu"/>
            </a:endParaRPr>
          </a:p>
          <a:p>
            <a:pPr marL="0" lvl="0" indent="0" algn="l" rtl="0">
              <a:lnSpc>
                <a:spcPct val="125000"/>
              </a:lnSpc>
              <a:spcBef>
                <a:spcPts val="0"/>
              </a:spcBef>
              <a:spcAft>
                <a:spcPts val="0"/>
              </a:spcAft>
              <a:buClr>
                <a:schemeClr val="dk1"/>
              </a:buClr>
              <a:buSzPct val="58823"/>
              <a:buFont typeface="Arial"/>
              <a:buNone/>
            </a:pPr>
            <a:endParaRPr sz="1400" b="1">
              <a:latin typeface="Ubuntu"/>
              <a:ea typeface="Ubuntu"/>
              <a:cs typeface="Ubuntu"/>
            </a:endParaRPr>
          </a:p>
          <a:p>
            <a:pPr>
              <a:lnSpc>
                <a:spcPct val="125000"/>
              </a:lnSpc>
              <a:buSzPct val="58823"/>
            </a:pPr>
            <a:r>
              <a:rPr lang="fr-FR" sz="1400" b="1">
                <a:latin typeface="Ubuntu"/>
                <a:ea typeface="Ubuntu"/>
                <a:cs typeface="Ubuntu"/>
                <a:sym typeface="Ubuntu"/>
              </a:rPr>
              <a:t>Une enveloppe : 14 056 082 €  </a:t>
            </a:r>
            <a:endParaRPr sz="800">
              <a:latin typeface="Ubuntu"/>
              <a:ea typeface="Ubuntu"/>
              <a:cs typeface="Ubuntu"/>
            </a:endParaRPr>
          </a:p>
        </p:txBody>
      </p:sp>
      <p:sp>
        <p:nvSpPr>
          <p:cNvPr id="70" name="Google Shape;70;g2ad4bee6444_0_0"/>
          <p:cNvSpPr/>
          <p:nvPr/>
        </p:nvSpPr>
        <p:spPr>
          <a:xfrm>
            <a:off x="1149534" y="34022"/>
            <a:ext cx="3090600" cy="18576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71;g2ad4bee6444_0_0"/>
          <p:cNvSpPr/>
          <p:nvPr/>
        </p:nvSpPr>
        <p:spPr>
          <a:xfrm>
            <a:off x="1359753" y="216941"/>
            <a:ext cx="1984200" cy="40612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Rectangle 1">
            <a:extLst>
              <a:ext uri="{FF2B5EF4-FFF2-40B4-BE49-F238E27FC236}">
                <a16:creationId xmlns:a16="http://schemas.microsoft.com/office/drawing/2014/main" id="{AFB89BA5-DEA2-C3F7-4E65-04ED4A088E27}"/>
              </a:ext>
            </a:extLst>
          </p:cNvPr>
          <p:cNvSpPr/>
          <p:nvPr/>
        </p:nvSpPr>
        <p:spPr>
          <a:xfrm>
            <a:off x="5409084" y="36712"/>
            <a:ext cx="3298371" cy="58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2A87B87-D5EF-C815-3ECD-30BFACF95ED5}"/>
              </a:ext>
            </a:extLst>
          </p:cNvPr>
          <p:cNvSpPr/>
          <p:nvPr/>
        </p:nvSpPr>
        <p:spPr>
          <a:xfrm>
            <a:off x="1428910" y="123352"/>
            <a:ext cx="2530928" cy="296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78;p4">
            <a:extLst>
              <a:ext uri="{FF2B5EF4-FFF2-40B4-BE49-F238E27FC236}">
                <a16:creationId xmlns:a16="http://schemas.microsoft.com/office/drawing/2014/main" id="{7DD35322-D742-1323-368E-1AEACE105864}"/>
              </a:ext>
            </a:extLst>
          </p:cNvPr>
          <p:cNvSpPr txBox="1"/>
          <p:nvPr/>
        </p:nvSpPr>
        <p:spPr>
          <a:xfrm>
            <a:off x="-575709" y="221444"/>
            <a:ext cx="3452243" cy="523180"/>
          </a:xfrm>
          <a:prstGeom prst="rect">
            <a:avLst/>
          </a:prstGeom>
          <a:noFill/>
          <a:ln>
            <a:noFill/>
          </a:ln>
        </p:spPr>
        <p:txBody>
          <a:bodyPr spcFirstLastPara="1" wrap="square" lIns="91425" tIns="45700" rIns="91425" bIns="45700" anchor="t" anchorCtr="0">
            <a:spAutoFit/>
          </a:bodyPr>
          <a:lstStyle/>
          <a:p>
            <a:pPr algn="r">
              <a:buSzPts val="2800"/>
            </a:pPr>
            <a:r>
              <a:rPr lang="fr-FR" sz="2800" b="1">
                <a:latin typeface="Ubuntu"/>
                <a:ea typeface="Ubuntu"/>
                <a:cs typeface="Ubuntu"/>
                <a:sym typeface="Ubuntu"/>
              </a:rPr>
              <a:t>1</a:t>
            </a:r>
            <a:r>
              <a:rPr lang="fr-FR" sz="2800" b="1" i="0" u="none" strike="noStrike" cap="none">
                <a:solidFill>
                  <a:srgbClr val="000000"/>
                </a:solidFill>
                <a:latin typeface="Ubuntu"/>
                <a:ea typeface="Ubuntu"/>
                <a:cs typeface="Ubuntu"/>
                <a:sym typeface="Ubuntu"/>
              </a:rPr>
              <a:t>.</a:t>
            </a:r>
            <a:r>
              <a:rPr lang="fr-FR" sz="2800" b="1">
                <a:latin typeface="Ubuntu"/>
                <a:ea typeface="Ubuntu"/>
                <a:cs typeface="Ubuntu"/>
                <a:sym typeface="Ubuntu"/>
              </a:rPr>
              <a:t>  Le territoire</a:t>
            </a:r>
            <a:endParaRPr sz="1400" b="0" i="0" u="none" strike="noStrike" cap="none">
              <a:solidFill>
                <a:srgbClr val="000000"/>
              </a:solidFill>
              <a:latin typeface="Ubuntu"/>
              <a:ea typeface="Ubuntu"/>
              <a:cs typeface="Ubuntu"/>
              <a:sym typeface="Ubuntu"/>
            </a:endParaRPr>
          </a:p>
        </p:txBody>
      </p:sp>
    </p:spTree>
    <p:extLst>
      <p:ext uri="{BB962C8B-B14F-4D97-AF65-F5344CB8AC3E}">
        <p14:creationId xmlns:p14="http://schemas.microsoft.com/office/powerpoint/2010/main" val="388032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4"/>
          <p:cNvSpPr txBox="1">
            <a:spLocks noGrp="1"/>
          </p:cNvSpPr>
          <p:nvPr>
            <p:ph type="title"/>
          </p:nvPr>
        </p:nvSpPr>
        <p:spPr>
          <a:xfrm>
            <a:off x="241258" y="759408"/>
            <a:ext cx="8499416" cy="4279700"/>
          </a:xfrm>
          <a:prstGeom prst="rect">
            <a:avLst/>
          </a:prstGeom>
          <a:noFill/>
          <a:ln>
            <a:noFill/>
          </a:ln>
        </p:spPr>
        <p:txBody>
          <a:bodyPr spcFirstLastPara="1" wrap="square" lIns="68550" tIns="34275" rIns="68550" bIns="34275" anchor="ctr" anchorCtr="0">
            <a:normAutofit/>
          </a:bodyPr>
          <a:lstStyle/>
          <a:p>
            <a:pPr algn="ctr">
              <a:lnSpc>
                <a:spcPct val="150000"/>
              </a:lnSpc>
              <a:spcAft>
                <a:spcPts val="200"/>
              </a:spcAft>
              <a:buSzPts val="1800"/>
            </a:pPr>
            <a:r>
              <a:rPr lang="fr-FR" sz="2000" b="1" i="1">
                <a:solidFill>
                  <a:srgbClr val="073763"/>
                </a:solidFill>
                <a:latin typeface="Ubuntu"/>
                <a:ea typeface="Ubuntu"/>
                <a:cs typeface="Ubuntu"/>
                <a:sym typeface="Ubuntu"/>
              </a:rPr>
              <a:t>L’Entente</a:t>
            </a:r>
            <a:endParaRPr lang="fr-FR" sz="2000" b="1" i="1">
              <a:latin typeface="Ubuntu"/>
              <a:ea typeface="Ubuntu"/>
              <a:cs typeface="Ubuntu"/>
            </a:endParaRPr>
          </a:p>
          <a:p>
            <a:pPr marL="285750" indent="-266700">
              <a:lnSpc>
                <a:spcPct val="150000"/>
              </a:lnSpc>
              <a:spcBef>
                <a:spcPts val="200"/>
              </a:spcBef>
              <a:buSzPts val="1500"/>
              <a:buFont typeface="Ubuntu"/>
              <a:buChar char="⮚"/>
            </a:pPr>
            <a:r>
              <a:rPr lang="fr-FR" sz="1400">
                <a:latin typeface="Ubuntu"/>
                <a:ea typeface="Ubuntu"/>
                <a:cs typeface="Ubuntu"/>
                <a:sym typeface="Ubuntu"/>
              </a:rPr>
              <a:t>6 territoires réunis : PNR Volcans d’Auvergne, PNR Livradois Forez, SMAD des Combrailles, PETR du Grand Clermont, Agglo Pays d’Issoire, CC Plaine Limagne.</a:t>
            </a:r>
            <a:br>
              <a:rPr lang="fr-FR" sz="1400">
                <a:latin typeface="Ubuntu"/>
                <a:ea typeface="Ubuntu"/>
                <a:cs typeface="Ubuntu"/>
              </a:rPr>
            </a:br>
            <a:br>
              <a:rPr lang="fr-FR" sz="1400">
                <a:latin typeface="Ubuntu"/>
                <a:ea typeface="Ubuntu"/>
                <a:cs typeface="Ubuntu"/>
              </a:rPr>
            </a:br>
            <a:endParaRPr lang="fr-FR" sz="1400">
              <a:latin typeface="Ubuntu"/>
              <a:ea typeface="Ubuntu"/>
              <a:cs typeface="Ubuntu"/>
            </a:endParaRPr>
          </a:p>
          <a:p>
            <a:pPr>
              <a:lnSpc>
                <a:spcPct val="150000"/>
              </a:lnSpc>
            </a:pPr>
            <a:br>
              <a:rPr lang="en-US" sz="1400">
                <a:latin typeface="Ubuntu"/>
                <a:ea typeface="Ubuntu"/>
                <a:cs typeface="Ubuntu"/>
              </a:rPr>
            </a:br>
            <a:br>
              <a:rPr lang="en-US" sz="1400">
                <a:latin typeface="Ubuntu"/>
                <a:ea typeface="Ubuntu"/>
                <a:cs typeface="Ubuntu"/>
              </a:rPr>
            </a:br>
            <a:endParaRPr sz="1400">
              <a:latin typeface="Ubuntu"/>
              <a:ea typeface="Ubuntu"/>
              <a:cs typeface="Ubuntu"/>
            </a:endParaRPr>
          </a:p>
          <a:p>
            <a:pPr marL="285750" indent="-266700">
              <a:lnSpc>
                <a:spcPct val="150000"/>
              </a:lnSpc>
              <a:buSzPts val="1500"/>
              <a:buFont typeface="Ubuntu"/>
              <a:buChar char="⮚"/>
            </a:pPr>
            <a:r>
              <a:rPr lang="fr-FR" sz="1400">
                <a:latin typeface="Ubuntu"/>
                <a:ea typeface="Ubuntu"/>
                <a:cs typeface="Ubuntu"/>
                <a:sym typeface="Ubuntu"/>
              </a:rPr>
              <a:t>Une convention entre les six présidents dans l'unique but d'organiser le travail collaboratif pour la mise en œuvre du programme. Cette convention confie le portage du programme au SMADC.</a:t>
            </a:r>
            <a:br>
              <a:rPr lang="fr-FR" sz="1400">
                <a:latin typeface="Ubuntu"/>
                <a:ea typeface="Ubuntu"/>
                <a:cs typeface="Ubuntu"/>
              </a:rPr>
            </a:br>
            <a:endParaRPr sz="1400">
              <a:latin typeface="Ubuntu"/>
              <a:ea typeface="Ubuntu"/>
              <a:cs typeface="Ubuntu"/>
            </a:endParaRPr>
          </a:p>
          <a:p>
            <a:pPr marL="285750" indent="-266700">
              <a:lnSpc>
                <a:spcPct val="150000"/>
              </a:lnSpc>
              <a:buSzPts val="1500"/>
              <a:buFont typeface="Ubuntu"/>
              <a:buChar char="⮚"/>
            </a:pPr>
            <a:r>
              <a:rPr lang="fr-FR" sz="1400">
                <a:latin typeface="Ubuntu"/>
                <a:ea typeface="Ubuntu"/>
                <a:cs typeface="Ubuntu"/>
                <a:sym typeface="Ubuntu"/>
              </a:rPr>
              <a:t>L'Entente ne prend aucune décision en lien avec la stratégie ou les projets présentés.</a:t>
            </a:r>
            <a:endParaRPr sz="1400">
              <a:latin typeface="Ubuntu"/>
              <a:ea typeface="Ubuntu"/>
              <a:cs typeface="Ubuntu"/>
            </a:endParaRPr>
          </a:p>
        </p:txBody>
      </p:sp>
      <p:sp>
        <p:nvSpPr>
          <p:cNvPr id="78" name="Google Shape;78;p4"/>
          <p:cNvSpPr txBox="1"/>
          <p:nvPr/>
        </p:nvSpPr>
        <p:spPr>
          <a:xfrm>
            <a:off x="245497" y="235975"/>
            <a:ext cx="4782900" cy="523200"/>
          </a:xfrm>
          <a:prstGeom prst="rect">
            <a:avLst/>
          </a:prstGeom>
          <a:noFill/>
          <a:ln>
            <a:noFill/>
          </a:ln>
        </p:spPr>
        <p:txBody>
          <a:bodyPr spcFirstLastPara="1" wrap="square" lIns="91425" tIns="45700" rIns="91425" bIns="45700" anchor="t" anchorCtr="0">
            <a:spAutoFit/>
          </a:bodyPr>
          <a:lstStyle/>
          <a:p>
            <a:pPr>
              <a:buSzPts val="2800"/>
            </a:pPr>
            <a:r>
              <a:rPr lang="fr-FR" sz="2800" b="1">
                <a:latin typeface="Ubuntu"/>
                <a:ea typeface="Ubuntu"/>
                <a:cs typeface="Ubuntu"/>
                <a:sym typeface="Ubuntu"/>
              </a:rPr>
              <a:t>1</a:t>
            </a:r>
            <a:r>
              <a:rPr lang="fr-FR" sz="2800" b="1" i="0" u="none" strike="noStrike" cap="none">
                <a:solidFill>
                  <a:srgbClr val="000000"/>
                </a:solidFill>
                <a:latin typeface="Ubuntu"/>
                <a:ea typeface="Ubuntu"/>
                <a:cs typeface="Ubuntu"/>
                <a:sym typeface="Ubuntu"/>
              </a:rPr>
              <a:t>.</a:t>
            </a:r>
            <a:r>
              <a:rPr lang="fr-FR" sz="2800" b="1">
                <a:latin typeface="Ubuntu"/>
                <a:ea typeface="Ubuntu"/>
                <a:cs typeface="Ubuntu"/>
                <a:sym typeface="Ubuntu"/>
              </a:rPr>
              <a:t> Présentation du </a:t>
            </a:r>
            <a:r>
              <a:rPr lang="fr-FR" sz="2800" b="1" i="0" u="none" strike="noStrike" cap="none">
                <a:solidFill>
                  <a:srgbClr val="000000"/>
                </a:solidFill>
                <a:latin typeface="Ubuntu"/>
                <a:ea typeface="Ubuntu"/>
                <a:cs typeface="Ubuntu"/>
                <a:sym typeface="Ubuntu"/>
              </a:rPr>
              <a:t>GAL</a:t>
            </a:r>
            <a:endParaRPr sz="1400" b="0" i="0" u="none" strike="noStrike" cap="none">
              <a:solidFill>
                <a:srgbClr val="000000"/>
              </a:solidFill>
              <a:latin typeface="Ubuntu"/>
              <a:ea typeface="Ubuntu"/>
              <a:cs typeface="Ubuntu"/>
              <a:sym typeface="Ubuntu"/>
            </a:endParaRPr>
          </a:p>
        </p:txBody>
      </p:sp>
      <p:pic>
        <p:nvPicPr>
          <p:cNvPr id="2" name="Picture 1">
            <a:extLst>
              <a:ext uri="{FF2B5EF4-FFF2-40B4-BE49-F238E27FC236}">
                <a16:creationId xmlns:a16="http://schemas.microsoft.com/office/drawing/2014/main" id="{C3FF395B-C522-92CB-8AC3-63D1FC7780D1}"/>
              </a:ext>
            </a:extLst>
          </p:cNvPr>
          <p:cNvPicPr>
            <a:picLocks noChangeAspect="1"/>
          </p:cNvPicPr>
          <p:nvPr/>
        </p:nvPicPr>
        <p:blipFill>
          <a:blip r:embed="rId3"/>
          <a:stretch>
            <a:fillRect/>
          </a:stretch>
        </p:blipFill>
        <p:spPr>
          <a:xfrm>
            <a:off x="1727510" y="2169747"/>
            <a:ext cx="1124235" cy="1115705"/>
          </a:xfrm>
          <a:prstGeom prst="rect">
            <a:avLst/>
          </a:prstGeom>
        </p:spPr>
      </p:pic>
      <p:pic>
        <p:nvPicPr>
          <p:cNvPr id="3" name="Picture 2">
            <a:extLst>
              <a:ext uri="{FF2B5EF4-FFF2-40B4-BE49-F238E27FC236}">
                <a16:creationId xmlns:a16="http://schemas.microsoft.com/office/drawing/2014/main" id="{2D5519D6-6032-1422-E73C-35F218B0A001}"/>
              </a:ext>
            </a:extLst>
          </p:cNvPr>
          <p:cNvPicPr>
            <a:picLocks noChangeAspect="1"/>
          </p:cNvPicPr>
          <p:nvPr/>
        </p:nvPicPr>
        <p:blipFill>
          <a:blip r:embed="rId4"/>
          <a:stretch>
            <a:fillRect/>
          </a:stretch>
        </p:blipFill>
        <p:spPr>
          <a:xfrm>
            <a:off x="2847765" y="2317599"/>
            <a:ext cx="1467134" cy="975245"/>
          </a:xfrm>
          <a:prstGeom prst="rect">
            <a:avLst/>
          </a:prstGeom>
        </p:spPr>
      </p:pic>
      <p:pic>
        <p:nvPicPr>
          <p:cNvPr id="4" name="Picture 3">
            <a:extLst>
              <a:ext uri="{FF2B5EF4-FFF2-40B4-BE49-F238E27FC236}">
                <a16:creationId xmlns:a16="http://schemas.microsoft.com/office/drawing/2014/main" id="{2A2AED62-3698-2D40-7D7E-6CD072043F81}"/>
              </a:ext>
            </a:extLst>
          </p:cNvPr>
          <p:cNvPicPr>
            <a:picLocks noChangeAspect="1"/>
          </p:cNvPicPr>
          <p:nvPr/>
        </p:nvPicPr>
        <p:blipFill>
          <a:blip r:embed="rId5"/>
          <a:stretch>
            <a:fillRect/>
          </a:stretch>
        </p:blipFill>
        <p:spPr>
          <a:xfrm>
            <a:off x="774983" y="2168929"/>
            <a:ext cx="807405" cy="1115705"/>
          </a:xfrm>
          <a:prstGeom prst="rect">
            <a:avLst/>
          </a:prstGeom>
        </p:spPr>
      </p:pic>
      <p:pic>
        <p:nvPicPr>
          <p:cNvPr id="8" name="Picture 7">
            <a:extLst>
              <a:ext uri="{FF2B5EF4-FFF2-40B4-BE49-F238E27FC236}">
                <a16:creationId xmlns:a16="http://schemas.microsoft.com/office/drawing/2014/main" id="{013696F0-2BD6-8054-4ECB-417219EF134E}"/>
              </a:ext>
            </a:extLst>
          </p:cNvPr>
          <p:cNvPicPr>
            <a:picLocks noChangeAspect="1"/>
          </p:cNvPicPr>
          <p:nvPr/>
        </p:nvPicPr>
        <p:blipFill>
          <a:blip r:embed="rId6"/>
          <a:stretch>
            <a:fillRect/>
          </a:stretch>
        </p:blipFill>
        <p:spPr>
          <a:xfrm>
            <a:off x="7410508" y="2080034"/>
            <a:ext cx="972793" cy="1209533"/>
          </a:xfrm>
          <a:prstGeom prst="rect">
            <a:avLst/>
          </a:prstGeom>
        </p:spPr>
      </p:pic>
      <p:pic>
        <p:nvPicPr>
          <p:cNvPr id="9" name="Picture 8">
            <a:extLst>
              <a:ext uri="{FF2B5EF4-FFF2-40B4-BE49-F238E27FC236}">
                <a16:creationId xmlns:a16="http://schemas.microsoft.com/office/drawing/2014/main" id="{967FC745-B880-3FE0-ED37-A39EFDB2A125}"/>
              </a:ext>
            </a:extLst>
          </p:cNvPr>
          <p:cNvPicPr>
            <a:picLocks noChangeAspect="1"/>
          </p:cNvPicPr>
          <p:nvPr/>
        </p:nvPicPr>
        <p:blipFill>
          <a:blip r:embed="rId7"/>
          <a:stretch>
            <a:fillRect/>
          </a:stretch>
        </p:blipFill>
        <p:spPr>
          <a:xfrm>
            <a:off x="6560366" y="2185234"/>
            <a:ext cx="695621" cy="1098646"/>
          </a:xfrm>
          <a:prstGeom prst="rect">
            <a:avLst/>
          </a:prstGeom>
        </p:spPr>
      </p:pic>
      <p:pic>
        <p:nvPicPr>
          <p:cNvPr id="10" name="Picture 9">
            <a:extLst>
              <a:ext uri="{FF2B5EF4-FFF2-40B4-BE49-F238E27FC236}">
                <a16:creationId xmlns:a16="http://schemas.microsoft.com/office/drawing/2014/main" id="{52C26D8D-3F45-5889-A828-C6DF30F9CAF8}"/>
              </a:ext>
            </a:extLst>
          </p:cNvPr>
          <p:cNvPicPr>
            <a:picLocks noChangeAspect="1"/>
          </p:cNvPicPr>
          <p:nvPr/>
        </p:nvPicPr>
        <p:blipFill>
          <a:blip r:embed="rId8"/>
          <a:stretch>
            <a:fillRect/>
          </a:stretch>
        </p:blipFill>
        <p:spPr>
          <a:xfrm>
            <a:off x="4311329" y="2571921"/>
            <a:ext cx="2072754" cy="4044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title"/>
          </p:nvPr>
        </p:nvSpPr>
        <p:spPr>
          <a:xfrm>
            <a:off x="2489525" y="919163"/>
            <a:ext cx="3842700" cy="4200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800"/>
              <a:buFont typeface="Arial"/>
              <a:buNone/>
            </a:pPr>
            <a:r>
              <a:rPr lang="fr-FR" sz="2000" b="1" i="1">
                <a:solidFill>
                  <a:srgbClr val="38761D"/>
                </a:solidFill>
                <a:latin typeface="Ubuntu"/>
                <a:ea typeface="Ubuntu"/>
                <a:cs typeface="Ubuntu"/>
                <a:sym typeface="Ubuntu"/>
              </a:rPr>
              <a:t>Le Comité de Programmation</a:t>
            </a:r>
            <a:endParaRPr sz="3000" b="1">
              <a:latin typeface="Ubuntu"/>
              <a:ea typeface="Ubuntu"/>
              <a:cs typeface="Ubuntu"/>
              <a:sym typeface="Ubuntu"/>
            </a:endParaRPr>
          </a:p>
        </p:txBody>
      </p:sp>
      <p:pic>
        <p:nvPicPr>
          <p:cNvPr id="84" name="Google Shape;84;p5"/>
          <p:cNvPicPr preferRelativeResize="0"/>
          <p:nvPr/>
        </p:nvPicPr>
        <p:blipFill rotWithShape="1">
          <a:blip r:embed="rId3">
            <a:alphaModFix/>
          </a:blip>
          <a:srcRect l="37220" t="48711" r="36805" b="28780"/>
          <a:stretch/>
        </p:blipFill>
        <p:spPr>
          <a:xfrm>
            <a:off x="111775" y="2290950"/>
            <a:ext cx="5275973" cy="2564425"/>
          </a:xfrm>
          <a:prstGeom prst="rect">
            <a:avLst/>
          </a:prstGeom>
          <a:noFill/>
          <a:ln>
            <a:noFill/>
          </a:ln>
        </p:spPr>
      </p:pic>
      <p:sp>
        <p:nvSpPr>
          <p:cNvPr id="86" name="Google Shape;86;p5"/>
          <p:cNvSpPr/>
          <p:nvPr/>
        </p:nvSpPr>
        <p:spPr>
          <a:xfrm>
            <a:off x="5686800" y="2338466"/>
            <a:ext cx="3391651" cy="2464135"/>
          </a:xfrm>
          <a:prstGeom prst="roundRect">
            <a:avLst>
              <a:gd name="adj" fmla="val 16667"/>
            </a:avLst>
          </a:prstGeom>
          <a:solidFill>
            <a:srgbClr val="D9EAD3"/>
          </a:solidFill>
          <a:ln w="19050" cap="flat" cmpd="sng">
            <a:solidFill>
              <a:srgbClr val="00863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fr-FR" b="1"/>
              <a:t>Le Bureau du Comité</a:t>
            </a: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p:txBody>
      </p:sp>
      <p:sp>
        <p:nvSpPr>
          <p:cNvPr id="87" name="Google Shape;87;p5"/>
          <p:cNvSpPr txBox="1"/>
          <p:nvPr/>
        </p:nvSpPr>
        <p:spPr>
          <a:xfrm>
            <a:off x="472787" y="1324121"/>
            <a:ext cx="7383349" cy="959207"/>
          </a:xfrm>
          <a:prstGeom prst="rect">
            <a:avLst/>
          </a:prstGeom>
          <a:noFill/>
          <a:ln>
            <a:noFill/>
          </a:ln>
        </p:spPr>
        <p:txBody>
          <a:bodyPr spcFirstLastPara="1" wrap="square" lIns="91425" tIns="91425" rIns="91425" bIns="91425" anchor="t" anchorCtr="0">
            <a:spAutoFit/>
          </a:bodyPr>
          <a:lstStyle/>
          <a:p>
            <a:pPr marL="342900" lvl="0" indent="-254000" algn="l" rtl="0">
              <a:lnSpc>
                <a:spcPct val="150000"/>
              </a:lnSpc>
              <a:spcBef>
                <a:spcPts val="1000"/>
              </a:spcBef>
              <a:spcAft>
                <a:spcPts val="0"/>
              </a:spcAft>
              <a:buClr>
                <a:schemeClr val="dk1"/>
              </a:buClr>
              <a:buSzPts val="1400"/>
              <a:buFont typeface="Ubuntu"/>
              <a:buChar char="-"/>
            </a:pPr>
            <a:r>
              <a:rPr lang="fr-FR">
                <a:solidFill>
                  <a:schemeClr val="dk1"/>
                </a:solidFill>
                <a:latin typeface="Ubuntu"/>
                <a:ea typeface="Ubuntu"/>
                <a:cs typeface="Ubuntu"/>
                <a:sym typeface="Ubuntu"/>
              </a:rPr>
              <a:t>34 membres issus du collège public (17 titulaires et 17 suppléants)</a:t>
            </a:r>
            <a:endParaRPr lang="en-US">
              <a:solidFill>
                <a:schemeClr val="dk1"/>
              </a:solidFill>
              <a:latin typeface="Ubuntu"/>
              <a:ea typeface="Ubuntu"/>
              <a:cs typeface="Ubuntu"/>
            </a:endParaRPr>
          </a:p>
          <a:p>
            <a:pPr marL="342900" lvl="0" indent="-254000" algn="l" rtl="0">
              <a:lnSpc>
                <a:spcPct val="150000"/>
              </a:lnSpc>
              <a:spcBef>
                <a:spcPts val="0"/>
              </a:spcBef>
              <a:spcAft>
                <a:spcPts val="0"/>
              </a:spcAft>
              <a:buClr>
                <a:schemeClr val="dk1"/>
              </a:buClr>
              <a:buSzPts val="1400"/>
              <a:buFont typeface="Ubuntu"/>
              <a:buChar char="-"/>
            </a:pPr>
            <a:r>
              <a:rPr lang="fr-FR">
                <a:solidFill>
                  <a:schemeClr val="dk1"/>
                </a:solidFill>
                <a:latin typeface="Ubuntu"/>
                <a:ea typeface="Ubuntu"/>
                <a:cs typeface="Ubuntu"/>
                <a:sym typeface="Ubuntu"/>
              </a:rPr>
              <a:t>34 membres issus du collège privé (17 titulaires et 17 suppléants)</a:t>
            </a:r>
            <a:endParaRPr sz="1300"/>
          </a:p>
        </p:txBody>
      </p:sp>
      <p:sp>
        <p:nvSpPr>
          <p:cNvPr id="88" name="Google Shape;88;p5"/>
          <p:cNvSpPr txBox="1"/>
          <p:nvPr/>
        </p:nvSpPr>
        <p:spPr>
          <a:xfrm>
            <a:off x="5688343" y="2924747"/>
            <a:ext cx="3380400" cy="1569630"/>
          </a:xfrm>
          <a:prstGeom prst="rect">
            <a:avLst/>
          </a:prstGeom>
          <a:noFill/>
          <a:ln>
            <a:noFill/>
          </a:ln>
        </p:spPr>
        <p:txBody>
          <a:bodyPr spcFirstLastPara="1" wrap="square" lIns="91425" tIns="91425" rIns="91425" bIns="91425" anchor="t" anchorCtr="0">
            <a:spAutoFit/>
          </a:bodyPr>
          <a:lstStyle/>
          <a:p>
            <a:pPr algn="ctr">
              <a:lnSpc>
                <a:spcPct val="150000"/>
              </a:lnSpc>
            </a:pPr>
            <a:r>
              <a:rPr lang="fr-FR" sz="1200">
                <a:solidFill>
                  <a:schemeClr val="dk1"/>
                </a:solidFill>
                <a:latin typeface="Ubuntu"/>
              </a:rPr>
              <a:t>Président : Alain Mercier </a:t>
            </a:r>
            <a:endParaRPr lang="en-US" sz="1200">
              <a:solidFill>
                <a:schemeClr val="dk1"/>
              </a:solidFill>
              <a:latin typeface="Ubuntu"/>
            </a:endParaRPr>
          </a:p>
          <a:p>
            <a:pPr algn="ctr">
              <a:lnSpc>
                <a:spcPct val="150000"/>
              </a:lnSpc>
            </a:pPr>
            <a:r>
              <a:rPr lang="fr-FR" sz="1200">
                <a:solidFill>
                  <a:schemeClr val="dk1"/>
                </a:solidFill>
                <a:latin typeface="Ubuntu"/>
              </a:rPr>
              <a:t>1ère vice-présidente : Florence </a:t>
            </a:r>
            <a:r>
              <a:rPr lang="fr-FR" sz="1200" err="1">
                <a:solidFill>
                  <a:schemeClr val="dk1"/>
                </a:solidFill>
                <a:latin typeface="Ubuntu"/>
              </a:rPr>
              <a:t>Dubessy</a:t>
            </a:r>
            <a:r>
              <a:rPr lang="fr-FR" sz="1200">
                <a:solidFill>
                  <a:schemeClr val="dk1"/>
                </a:solidFill>
                <a:latin typeface="Ubuntu"/>
              </a:rPr>
              <a:t> </a:t>
            </a:r>
            <a:endParaRPr sz="1200">
              <a:solidFill>
                <a:schemeClr val="dk1"/>
              </a:solidFill>
              <a:latin typeface="Ubuntu"/>
            </a:endParaRPr>
          </a:p>
          <a:p>
            <a:pPr marL="0" lvl="0" indent="0" algn="ctr" rtl="0">
              <a:lnSpc>
                <a:spcPct val="150000"/>
              </a:lnSpc>
              <a:spcBef>
                <a:spcPts val="0"/>
              </a:spcBef>
              <a:spcAft>
                <a:spcPts val="0"/>
              </a:spcAft>
              <a:buNone/>
            </a:pPr>
            <a:r>
              <a:rPr lang="fr-FR" sz="1200">
                <a:solidFill>
                  <a:schemeClr val="dk1"/>
                </a:solidFill>
                <a:latin typeface="Ubuntu"/>
              </a:rPr>
              <a:t>2ème vice-président : Tony Bernard</a:t>
            </a:r>
            <a:endParaRPr sz="1200">
              <a:solidFill>
                <a:schemeClr val="dk1"/>
              </a:solidFill>
              <a:latin typeface="Ubuntu"/>
            </a:endParaRPr>
          </a:p>
          <a:p>
            <a:pPr algn="ctr">
              <a:lnSpc>
                <a:spcPct val="150000"/>
              </a:lnSpc>
            </a:pPr>
            <a:r>
              <a:rPr lang="fr-FR" sz="1200">
                <a:solidFill>
                  <a:schemeClr val="dk1"/>
                </a:solidFill>
                <a:latin typeface="Ubuntu"/>
              </a:rPr>
              <a:t>3ème vice-président : </a:t>
            </a:r>
            <a:r>
              <a:rPr lang="fr-FR" sz="1200" err="1">
                <a:solidFill>
                  <a:schemeClr val="dk1"/>
                </a:solidFill>
                <a:latin typeface="Ubuntu"/>
              </a:rPr>
              <a:t>Eric</a:t>
            </a:r>
            <a:r>
              <a:rPr lang="fr-FR" sz="1200">
                <a:solidFill>
                  <a:schemeClr val="dk1"/>
                </a:solidFill>
                <a:latin typeface="Ubuntu"/>
              </a:rPr>
              <a:t> Portier </a:t>
            </a:r>
            <a:endParaRPr sz="1200">
              <a:solidFill>
                <a:schemeClr val="dk1"/>
              </a:solidFill>
              <a:latin typeface="Ubuntu"/>
            </a:endParaRPr>
          </a:p>
          <a:p>
            <a:pPr marL="0" lvl="0" indent="0" algn="ctr" rtl="0">
              <a:lnSpc>
                <a:spcPct val="150000"/>
              </a:lnSpc>
              <a:spcBef>
                <a:spcPts val="0"/>
              </a:spcBef>
              <a:spcAft>
                <a:spcPts val="0"/>
              </a:spcAft>
              <a:buNone/>
            </a:pPr>
            <a:r>
              <a:rPr lang="fr-FR" sz="1200">
                <a:solidFill>
                  <a:schemeClr val="dk1"/>
                </a:solidFill>
                <a:latin typeface="Ubuntu"/>
              </a:rPr>
              <a:t>4ème vice-président : Gilles </a:t>
            </a:r>
            <a:r>
              <a:rPr lang="fr-FR" sz="1200" err="1">
                <a:solidFill>
                  <a:schemeClr val="dk1"/>
                </a:solidFill>
                <a:latin typeface="Ubuntu"/>
              </a:rPr>
              <a:t>Voldoire</a:t>
            </a:r>
            <a:endParaRPr sz="1200">
              <a:solidFill>
                <a:schemeClr val="dk1"/>
              </a:solidFill>
              <a:latin typeface="Ubuntu"/>
              <a:ea typeface="Ubuntu"/>
              <a:cs typeface="Ubuntu"/>
            </a:endParaRPr>
          </a:p>
        </p:txBody>
      </p:sp>
      <p:sp>
        <p:nvSpPr>
          <p:cNvPr id="3" name="Google Shape;78;p4">
            <a:extLst>
              <a:ext uri="{FF2B5EF4-FFF2-40B4-BE49-F238E27FC236}">
                <a16:creationId xmlns:a16="http://schemas.microsoft.com/office/drawing/2014/main" id="{1D386910-C312-5CF2-2314-1751B1A1E628}"/>
              </a:ext>
            </a:extLst>
          </p:cNvPr>
          <p:cNvSpPr txBox="1"/>
          <p:nvPr/>
        </p:nvSpPr>
        <p:spPr>
          <a:xfrm>
            <a:off x="245497" y="235975"/>
            <a:ext cx="4782900" cy="523200"/>
          </a:xfrm>
          <a:prstGeom prst="rect">
            <a:avLst/>
          </a:prstGeom>
          <a:noFill/>
          <a:ln>
            <a:noFill/>
          </a:ln>
        </p:spPr>
        <p:txBody>
          <a:bodyPr spcFirstLastPara="1" wrap="square" lIns="91425" tIns="45700" rIns="91425" bIns="45700" anchor="t" anchorCtr="0">
            <a:spAutoFit/>
          </a:bodyPr>
          <a:lstStyle/>
          <a:p>
            <a:pPr>
              <a:buSzPts val="2800"/>
            </a:pPr>
            <a:r>
              <a:rPr lang="fr-FR" sz="2800" b="1">
                <a:latin typeface="Ubuntu"/>
                <a:ea typeface="Ubuntu"/>
                <a:cs typeface="Ubuntu"/>
                <a:sym typeface="Ubuntu"/>
              </a:rPr>
              <a:t>1</a:t>
            </a:r>
            <a:r>
              <a:rPr lang="fr-FR" sz="2800" b="1" i="0" u="none" strike="noStrike" cap="none">
                <a:solidFill>
                  <a:srgbClr val="000000"/>
                </a:solidFill>
                <a:latin typeface="Ubuntu"/>
                <a:ea typeface="Ubuntu"/>
                <a:cs typeface="Ubuntu"/>
                <a:sym typeface="Ubuntu"/>
              </a:rPr>
              <a:t>.</a:t>
            </a:r>
            <a:r>
              <a:rPr lang="fr-FR" sz="2800" b="1">
                <a:latin typeface="Ubuntu"/>
                <a:ea typeface="Ubuntu"/>
                <a:cs typeface="Ubuntu"/>
                <a:sym typeface="Ubuntu"/>
              </a:rPr>
              <a:t> Présentation du </a:t>
            </a:r>
            <a:r>
              <a:rPr lang="fr-FR" sz="2800" b="1" i="0" u="none" strike="noStrike" cap="none">
                <a:solidFill>
                  <a:srgbClr val="000000"/>
                </a:solidFill>
                <a:latin typeface="Ubuntu"/>
                <a:ea typeface="Ubuntu"/>
                <a:cs typeface="Ubuntu"/>
                <a:sym typeface="Ubuntu"/>
              </a:rPr>
              <a:t>GAL</a:t>
            </a:r>
            <a:endParaRPr sz="1400" b="0" i="0" u="none" strike="noStrike" cap="none">
              <a:solidFill>
                <a:srgbClr val="000000"/>
              </a:solidFill>
              <a:latin typeface="Ubuntu"/>
              <a:ea typeface="Ubuntu"/>
              <a:cs typeface="Ubuntu"/>
              <a:sym typeface="Ubuntu"/>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6"/>
          <p:cNvSpPr txBox="1">
            <a:spLocks noGrp="1"/>
          </p:cNvSpPr>
          <p:nvPr>
            <p:ph type="title"/>
          </p:nvPr>
        </p:nvSpPr>
        <p:spPr>
          <a:xfrm>
            <a:off x="216700" y="1297450"/>
            <a:ext cx="8982900" cy="3764700"/>
          </a:xfrm>
          <a:prstGeom prst="rect">
            <a:avLst/>
          </a:prstGeom>
          <a:noFill/>
          <a:ln>
            <a:noFill/>
          </a:ln>
        </p:spPr>
        <p:txBody>
          <a:bodyPr spcFirstLastPara="1" wrap="square" lIns="68550" tIns="34275" rIns="68550" bIns="34275" anchor="ctr" anchorCtr="0">
            <a:normAutofit fontScale="90000"/>
          </a:bodyPr>
          <a:lstStyle/>
          <a:p>
            <a:pPr marL="0" lvl="0" indent="0" algn="l" rtl="0">
              <a:lnSpc>
                <a:spcPct val="115000"/>
              </a:lnSpc>
              <a:spcBef>
                <a:spcPts val="0"/>
              </a:spcBef>
              <a:spcAft>
                <a:spcPts val="0"/>
              </a:spcAft>
              <a:buSzPct val="93750"/>
              <a:buNone/>
            </a:pPr>
            <a:r>
              <a:rPr lang="fr-FR" sz="1600">
                <a:latin typeface="Ubuntu"/>
                <a:ea typeface="Ubuntu"/>
                <a:cs typeface="Ubuntu"/>
                <a:sym typeface="Ubuntu"/>
              </a:rPr>
              <a:t>Le </a:t>
            </a:r>
            <a:r>
              <a:rPr lang="fr-FR" sz="1600" b="1" i="1">
                <a:solidFill>
                  <a:srgbClr val="5C846E"/>
                </a:solidFill>
                <a:latin typeface="Ubuntu"/>
                <a:ea typeface="Ubuntu"/>
                <a:cs typeface="Ubuntu"/>
                <a:sym typeface="Ubuntu"/>
              </a:rPr>
              <a:t>service mutualisé</a:t>
            </a:r>
            <a:r>
              <a:rPr lang="fr-FR" sz="1600" b="1" i="1">
                <a:solidFill>
                  <a:srgbClr val="008E40"/>
                </a:solidFill>
                <a:latin typeface="Ubuntu"/>
                <a:ea typeface="Ubuntu"/>
                <a:cs typeface="Ubuntu"/>
                <a:sym typeface="Ubuntu"/>
              </a:rPr>
              <a:t> </a:t>
            </a:r>
            <a:r>
              <a:rPr lang="fr-FR" sz="1600">
                <a:latin typeface="Ubuntu"/>
                <a:ea typeface="Ubuntu"/>
                <a:cs typeface="Ubuntu"/>
                <a:sym typeface="Ubuntu"/>
              </a:rPr>
              <a:t>est géré par la structure porteuse (SMAD des Combrailles). </a:t>
            </a:r>
            <a:endParaRPr sz="1600">
              <a:latin typeface="Ubuntu"/>
              <a:ea typeface="Ubuntu"/>
              <a:cs typeface="Ubuntu"/>
              <a:sym typeface="Ubuntu"/>
            </a:endParaRPr>
          </a:p>
          <a:p>
            <a:pPr marL="0" lvl="0" indent="0" algn="l" rtl="0">
              <a:lnSpc>
                <a:spcPct val="115000"/>
              </a:lnSpc>
              <a:spcBef>
                <a:spcPts val="0"/>
              </a:spcBef>
              <a:spcAft>
                <a:spcPts val="0"/>
              </a:spcAft>
              <a:buSzPct val="93750"/>
              <a:buNone/>
            </a:pPr>
            <a:r>
              <a:rPr lang="fr-FR" sz="1600">
                <a:latin typeface="Ubuntu"/>
                <a:ea typeface="Ubuntu"/>
                <a:cs typeface="Ubuntu"/>
                <a:sym typeface="Ubuntu"/>
              </a:rPr>
              <a:t>Il se compose d’une coordinatrice, de 2 gestionnaires (SMAD+API) et du directeur. </a:t>
            </a:r>
            <a:endParaRPr sz="1600">
              <a:latin typeface="Ubuntu"/>
              <a:ea typeface="Ubuntu"/>
              <a:cs typeface="Ubuntu"/>
              <a:sym typeface="Ubuntu"/>
            </a:endParaRPr>
          </a:p>
          <a:p>
            <a:pPr marL="0" lvl="0" indent="0" algn="l" rtl="0">
              <a:lnSpc>
                <a:spcPct val="115000"/>
              </a:lnSpc>
              <a:spcBef>
                <a:spcPts val="0"/>
              </a:spcBef>
              <a:spcAft>
                <a:spcPts val="0"/>
              </a:spcAft>
              <a:buSzPct val="93750"/>
              <a:buNone/>
            </a:pPr>
            <a:endParaRPr sz="1600">
              <a:latin typeface="Ubuntu"/>
              <a:ea typeface="Ubuntu"/>
              <a:cs typeface="Ubuntu"/>
              <a:sym typeface="Ubuntu"/>
            </a:endParaRPr>
          </a:p>
          <a:p>
            <a:pPr marL="432000" lvl="0" indent="-262952" algn="l" rtl="0">
              <a:lnSpc>
                <a:spcPct val="115000"/>
              </a:lnSpc>
              <a:spcBef>
                <a:spcPts val="0"/>
              </a:spcBef>
              <a:spcAft>
                <a:spcPts val="0"/>
              </a:spcAft>
              <a:buSzPct val="100000"/>
              <a:buFont typeface="Ubuntu"/>
              <a:buChar char="➢"/>
            </a:pPr>
            <a:r>
              <a:rPr lang="fr-FR" sz="1600">
                <a:latin typeface="Ubuntu"/>
                <a:ea typeface="Ubuntu"/>
                <a:cs typeface="Ubuntu"/>
                <a:sym typeface="Ubuntu"/>
              </a:rPr>
              <a:t>Interlocuteur unique auprès de la Région et de l’ASP</a:t>
            </a:r>
            <a:endParaRPr sz="1600">
              <a:latin typeface="Ubuntu"/>
              <a:ea typeface="Ubuntu"/>
              <a:cs typeface="Ubuntu"/>
              <a:sym typeface="Ubuntu"/>
            </a:endParaRPr>
          </a:p>
          <a:p>
            <a:pPr marL="432000" lvl="0" indent="-262952" algn="l" rtl="0">
              <a:lnSpc>
                <a:spcPct val="115000"/>
              </a:lnSpc>
              <a:spcBef>
                <a:spcPts val="0"/>
              </a:spcBef>
              <a:spcAft>
                <a:spcPts val="0"/>
              </a:spcAft>
              <a:buSzPct val="100000"/>
              <a:buFont typeface="Ubuntu"/>
              <a:buChar char="➢"/>
            </a:pPr>
            <a:r>
              <a:rPr lang="fr-FR" sz="1600">
                <a:latin typeface="Ubuntu"/>
                <a:ea typeface="Ubuntu"/>
                <a:cs typeface="Ubuntu"/>
                <a:sym typeface="Ubuntu"/>
              </a:rPr>
              <a:t>Gestion administrative du programme (instruction des dossiers, maquette financière, etc.)</a:t>
            </a:r>
            <a:endParaRPr sz="1600">
              <a:latin typeface="Ubuntu"/>
              <a:ea typeface="Ubuntu"/>
              <a:cs typeface="Ubuntu"/>
              <a:sym typeface="Ubuntu"/>
            </a:endParaRPr>
          </a:p>
          <a:p>
            <a:pPr marL="431999" lvl="0" indent="-262952" algn="l" rtl="0">
              <a:lnSpc>
                <a:spcPct val="115000"/>
              </a:lnSpc>
              <a:spcBef>
                <a:spcPts val="0"/>
              </a:spcBef>
              <a:spcAft>
                <a:spcPts val="0"/>
              </a:spcAft>
              <a:buSzPct val="100000"/>
              <a:buFont typeface="Ubuntu"/>
              <a:buChar char="➢"/>
            </a:pPr>
            <a:r>
              <a:rPr lang="fr-FR" sz="1600">
                <a:latin typeface="Ubuntu"/>
                <a:ea typeface="Ubuntu"/>
                <a:cs typeface="Ubuntu"/>
                <a:sym typeface="Ubuntu"/>
              </a:rPr>
              <a:t>Organisation des réunions du comité de programmation (dossier de séance, relevé de décisions)</a:t>
            </a:r>
            <a:endParaRPr sz="1600">
              <a:latin typeface="Ubuntu"/>
              <a:ea typeface="Ubuntu"/>
              <a:cs typeface="Ubuntu"/>
              <a:sym typeface="Ubuntu"/>
            </a:endParaRPr>
          </a:p>
          <a:p>
            <a:pPr marL="432000" lvl="0" indent="-262952" algn="l" rtl="0">
              <a:lnSpc>
                <a:spcPct val="115000"/>
              </a:lnSpc>
              <a:spcBef>
                <a:spcPts val="0"/>
              </a:spcBef>
              <a:spcAft>
                <a:spcPts val="0"/>
              </a:spcAft>
              <a:buSzPct val="100000"/>
              <a:buFont typeface="Ubuntu"/>
              <a:buChar char="➢"/>
            </a:pPr>
            <a:r>
              <a:rPr lang="fr-FR" sz="1600">
                <a:latin typeface="Ubuntu"/>
                <a:ea typeface="Ubuntu"/>
                <a:cs typeface="Ubuntu"/>
                <a:sym typeface="Ubuntu"/>
              </a:rPr>
              <a:t>Coordination des animateurs locaux</a:t>
            </a:r>
            <a:endParaRPr sz="1600">
              <a:latin typeface="Ubuntu"/>
              <a:ea typeface="Ubuntu"/>
              <a:cs typeface="Ubuntu"/>
              <a:sym typeface="Ubuntu"/>
            </a:endParaRPr>
          </a:p>
          <a:p>
            <a:pPr marL="0" lvl="0" indent="0" algn="l" rtl="0">
              <a:lnSpc>
                <a:spcPct val="115000"/>
              </a:lnSpc>
              <a:spcBef>
                <a:spcPts val="0"/>
              </a:spcBef>
              <a:spcAft>
                <a:spcPts val="0"/>
              </a:spcAft>
              <a:buSzPct val="93750"/>
              <a:buNone/>
            </a:pPr>
            <a:endParaRPr sz="1600">
              <a:latin typeface="Ubuntu"/>
              <a:ea typeface="Ubuntu"/>
              <a:cs typeface="Ubuntu"/>
              <a:sym typeface="Ubuntu"/>
            </a:endParaRPr>
          </a:p>
          <a:p>
            <a:pPr marL="0" lvl="0" indent="0" algn="l" rtl="0">
              <a:lnSpc>
                <a:spcPct val="115000"/>
              </a:lnSpc>
              <a:spcBef>
                <a:spcPts val="0"/>
              </a:spcBef>
              <a:spcAft>
                <a:spcPts val="0"/>
              </a:spcAft>
              <a:buSzPct val="51562"/>
              <a:buNone/>
            </a:pPr>
            <a:r>
              <a:rPr lang="fr-FR" sz="1600">
                <a:latin typeface="Ubuntu"/>
                <a:ea typeface="Ubuntu"/>
                <a:cs typeface="Ubuntu"/>
                <a:sym typeface="Ubuntu"/>
              </a:rPr>
              <a:t>Des </a:t>
            </a:r>
            <a:r>
              <a:rPr lang="fr-FR" sz="1600" b="1">
                <a:solidFill>
                  <a:srgbClr val="FF9900"/>
                </a:solidFill>
                <a:latin typeface="Ubuntu"/>
                <a:ea typeface="Ubuntu"/>
                <a:cs typeface="Ubuntu"/>
                <a:sym typeface="Ubuntu"/>
              </a:rPr>
              <a:t>animateurs locaux</a:t>
            </a:r>
            <a:r>
              <a:rPr lang="fr-FR" sz="1600">
                <a:latin typeface="Ubuntu"/>
                <a:ea typeface="Ubuntu"/>
                <a:cs typeface="Ubuntu"/>
                <a:sym typeface="Ubuntu"/>
              </a:rPr>
              <a:t> sont</a:t>
            </a:r>
            <a:r>
              <a:rPr lang="fr-FR" sz="1600" b="1" i="1">
                <a:latin typeface="Ubuntu"/>
                <a:ea typeface="Ubuntu"/>
                <a:cs typeface="Ubuntu"/>
                <a:sym typeface="Ubuntu"/>
              </a:rPr>
              <a:t> </a:t>
            </a:r>
            <a:r>
              <a:rPr lang="fr-FR" sz="1600">
                <a:latin typeface="Ubuntu"/>
                <a:ea typeface="Ubuntu"/>
                <a:cs typeface="Ubuntu"/>
                <a:sym typeface="Ubuntu"/>
              </a:rPr>
              <a:t>présents sur chacun des 6 territoires</a:t>
            </a:r>
            <a:r>
              <a:rPr lang="fr-FR" sz="1600" b="1" i="1">
                <a:latin typeface="Ubuntu"/>
                <a:ea typeface="Ubuntu"/>
                <a:cs typeface="Ubuntu"/>
                <a:sym typeface="Ubuntu"/>
              </a:rPr>
              <a:t> </a:t>
            </a:r>
            <a:r>
              <a:rPr lang="fr-FR" sz="1600">
                <a:latin typeface="Ubuntu"/>
                <a:ea typeface="Ubuntu"/>
                <a:cs typeface="Ubuntu"/>
                <a:sym typeface="Ubuntu"/>
              </a:rPr>
              <a:t>partenaires du LEADER. </a:t>
            </a:r>
            <a:endParaRPr sz="1600">
              <a:latin typeface="Ubuntu"/>
              <a:ea typeface="Ubuntu"/>
              <a:cs typeface="Ubuntu"/>
              <a:sym typeface="Ubuntu"/>
            </a:endParaRPr>
          </a:p>
          <a:p>
            <a:pPr marL="0" lvl="0" indent="0" algn="l" rtl="0">
              <a:lnSpc>
                <a:spcPct val="115000"/>
              </a:lnSpc>
              <a:spcBef>
                <a:spcPts val="0"/>
              </a:spcBef>
              <a:spcAft>
                <a:spcPts val="0"/>
              </a:spcAft>
              <a:buSzPct val="51562"/>
              <a:buNone/>
            </a:pPr>
            <a:r>
              <a:rPr lang="fr-FR" sz="1600">
                <a:latin typeface="Ubuntu"/>
                <a:ea typeface="Ubuntu"/>
                <a:cs typeface="Ubuntu"/>
                <a:sym typeface="Ubuntu"/>
              </a:rPr>
              <a:t>Ils sont les interlocuteurs directs des porteurs de projets et des élus locaux.</a:t>
            </a:r>
            <a:endParaRPr sz="1600">
              <a:latin typeface="Ubuntu"/>
              <a:ea typeface="Ubuntu"/>
              <a:cs typeface="Ubuntu"/>
              <a:sym typeface="Ubuntu"/>
            </a:endParaRPr>
          </a:p>
          <a:p>
            <a:pPr marL="0" lvl="0" indent="0" algn="l" rtl="0">
              <a:lnSpc>
                <a:spcPct val="115000"/>
              </a:lnSpc>
              <a:spcBef>
                <a:spcPts val="0"/>
              </a:spcBef>
              <a:spcAft>
                <a:spcPts val="0"/>
              </a:spcAft>
              <a:buSzPct val="51562"/>
              <a:buNone/>
            </a:pPr>
            <a:endParaRPr sz="1600">
              <a:latin typeface="Ubuntu"/>
              <a:ea typeface="Ubuntu"/>
              <a:cs typeface="Ubuntu"/>
              <a:sym typeface="Ubuntu"/>
            </a:endParaRPr>
          </a:p>
          <a:p>
            <a:pPr marL="432000" lvl="0" indent="-261460" algn="l" rtl="0">
              <a:lnSpc>
                <a:spcPct val="115000"/>
              </a:lnSpc>
              <a:spcBef>
                <a:spcPts val="0"/>
              </a:spcBef>
              <a:spcAft>
                <a:spcPts val="0"/>
              </a:spcAft>
              <a:buSzPct val="100000"/>
              <a:buFont typeface="Ubuntu"/>
              <a:buChar char="➢"/>
            </a:pPr>
            <a:r>
              <a:rPr lang="fr-FR" sz="1600">
                <a:latin typeface="Ubuntu"/>
                <a:ea typeface="Ubuntu"/>
                <a:cs typeface="Ubuntu"/>
                <a:sym typeface="Ubuntu"/>
              </a:rPr>
              <a:t>Recevoir et accompagner les porteurs de projets</a:t>
            </a:r>
            <a:endParaRPr sz="1600">
              <a:latin typeface="Ubuntu"/>
              <a:ea typeface="Ubuntu"/>
              <a:cs typeface="Ubuntu"/>
              <a:sym typeface="Ubuntu"/>
            </a:endParaRPr>
          </a:p>
          <a:p>
            <a:pPr marL="432000" lvl="0" indent="-261460" algn="l" rtl="0">
              <a:lnSpc>
                <a:spcPct val="115000"/>
              </a:lnSpc>
              <a:spcBef>
                <a:spcPts val="0"/>
              </a:spcBef>
              <a:spcAft>
                <a:spcPts val="0"/>
              </a:spcAft>
              <a:buSzPct val="100000"/>
              <a:buFont typeface="Ubuntu"/>
              <a:buChar char="➢"/>
            </a:pPr>
            <a:r>
              <a:rPr lang="fr-FR" sz="1600">
                <a:latin typeface="Ubuntu"/>
                <a:ea typeface="Ubuntu"/>
                <a:cs typeface="Ubuntu"/>
                <a:sym typeface="Ubuntu"/>
              </a:rPr>
              <a:t>Aider au montage des demandes de subvention et de paiement</a:t>
            </a:r>
            <a:endParaRPr sz="1600">
              <a:latin typeface="Ubuntu"/>
              <a:ea typeface="Ubuntu"/>
              <a:cs typeface="Ubuntu"/>
              <a:sym typeface="Ubuntu"/>
            </a:endParaRPr>
          </a:p>
          <a:p>
            <a:pPr marL="432000" lvl="0" indent="-261460" algn="l" rtl="0">
              <a:lnSpc>
                <a:spcPct val="115000"/>
              </a:lnSpc>
              <a:spcBef>
                <a:spcPts val="0"/>
              </a:spcBef>
              <a:spcAft>
                <a:spcPts val="0"/>
              </a:spcAft>
              <a:buSzPct val="100000"/>
              <a:buFont typeface="Ubuntu"/>
              <a:buChar char="➢"/>
            </a:pPr>
            <a:r>
              <a:rPr lang="fr-FR" sz="1600">
                <a:latin typeface="Ubuntu"/>
                <a:ea typeface="Ubuntu"/>
                <a:cs typeface="Ubuntu"/>
                <a:sym typeface="Ubuntu"/>
              </a:rPr>
              <a:t>Mettre en œuvre la stratégie LEADER </a:t>
            </a:r>
            <a:endParaRPr sz="1600">
              <a:latin typeface="Ubuntu"/>
              <a:ea typeface="Ubuntu"/>
              <a:cs typeface="Ubuntu"/>
              <a:sym typeface="Ubuntu"/>
            </a:endParaRPr>
          </a:p>
        </p:txBody>
      </p:sp>
      <p:sp>
        <p:nvSpPr>
          <p:cNvPr id="95" name="Google Shape;95;p6"/>
          <p:cNvSpPr txBox="1">
            <a:spLocks noGrp="1"/>
          </p:cNvSpPr>
          <p:nvPr>
            <p:ph type="title"/>
          </p:nvPr>
        </p:nvSpPr>
        <p:spPr>
          <a:xfrm>
            <a:off x="2510400" y="919163"/>
            <a:ext cx="3842700" cy="420000"/>
          </a:xfrm>
          <a:prstGeom prst="rect">
            <a:avLst/>
          </a:prstGeom>
          <a:noFill/>
          <a:ln>
            <a:noFill/>
          </a:ln>
        </p:spPr>
        <p:txBody>
          <a:bodyPr spcFirstLastPara="1" wrap="square" lIns="68575" tIns="34275" rIns="68575" bIns="34275" anchor="ctr" anchorCtr="0">
            <a:normAutofit/>
          </a:bodyPr>
          <a:lstStyle/>
          <a:p>
            <a:pPr algn="ctr"/>
            <a:r>
              <a:rPr lang="fr-FR" sz="2000" b="1" i="1">
                <a:solidFill>
                  <a:srgbClr val="F1C232"/>
                </a:solidFill>
                <a:latin typeface="Ubuntu"/>
                <a:sym typeface="Ubuntu"/>
              </a:rPr>
              <a:t>L’équipe technique</a:t>
            </a:r>
            <a:endParaRPr lang="en-US" sz="2000" b="1">
              <a:solidFill>
                <a:srgbClr val="F1C232"/>
              </a:solidFill>
              <a:latin typeface="Ubuntu"/>
            </a:endParaRPr>
          </a:p>
        </p:txBody>
      </p:sp>
      <p:sp>
        <p:nvSpPr>
          <p:cNvPr id="5" name="Google Shape;78;p4">
            <a:extLst>
              <a:ext uri="{FF2B5EF4-FFF2-40B4-BE49-F238E27FC236}">
                <a16:creationId xmlns:a16="http://schemas.microsoft.com/office/drawing/2014/main" id="{90D0D047-FDBE-EB29-853C-63EB87C1F3E0}"/>
              </a:ext>
            </a:extLst>
          </p:cNvPr>
          <p:cNvSpPr txBox="1"/>
          <p:nvPr/>
        </p:nvSpPr>
        <p:spPr>
          <a:xfrm>
            <a:off x="245497" y="235975"/>
            <a:ext cx="4782900" cy="523200"/>
          </a:xfrm>
          <a:prstGeom prst="rect">
            <a:avLst/>
          </a:prstGeom>
          <a:noFill/>
          <a:ln>
            <a:noFill/>
          </a:ln>
        </p:spPr>
        <p:txBody>
          <a:bodyPr spcFirstLastPara="1" wrap="square" lIns="91425" tIns="45700" rIns="91425" bIns="45700" anchor="t" anchorCtr="0">
            <a:spAutoFit/>
          </a:bodyPr>
          <a:lstStyle/>
          <a:p>
            <a:pPr>
              <a:buSzPts val="2800"/>
            </a:pPr>
            <a:r>
              <a:rPr lang="fr-FR" sz="2800" b="1">
                <a:latin typeface="Ubuntu"/>
                <a:ea typeface="Ubuntu"/>
                <a:cs typeface="Ubuntu"/>
                <a:sym typeface="Ubuntu"/>
              </a:rPr>
              <a:t>1</a:t>
            </a:r>
            <a:r>
              <a:rPr lang="fr-FR" sz="2800" b="1" i="0" u="none" strike="noStrike" cap="none">
                <a:solidFill>
                  <a:srgbClr val="000000"/>
                </a:solidFill>
                <a:latin typeface="Ubuntu"/>
                <a:ea typeface="Ubuntu"/>
                <a:cs typeface="Ubuntu"/>
                <a:sym typeface="Ubuntu"/>
              </a:rPr>
              <a:t>.</a:t>
            </a:r>
            <a:r>
              <a:rPr lang="fr-FR" sz="2800" b="1">
                <a:latin typeface="Ubuntu"/>
                <a:ea typeface="Ubuntu"/>
                <a:cs typeface="Ubuntu"/>
                <a:sym typeface="Ubuntu"/>
              </a:rPr>
              <a:t> Présentation du </a:t>
            </a:r>
            <a:r>
              <a:rPr lang="fr-FR" sz="2800" b="1" i="0" u="none" strike="noStrike" cap="none">
                <a:solidFill>
                  <a:srgbClr val="000000"/>
                </a:solidFill>
                <a:latin typeface="Ubuntu"/>
                <a:ea typeface="Ubuntu"/>
                <a:cs typeface="Ubuntu"/>
                <a:sym typeface="Ubuntu"/>
              </a:rPr>
              <a:t>GAL</a:t>
            </a:r>
            <a:endParaRPr sz="1400" b="0" i="0" u="none" strike="noStrike" cap="none">
              <a:solidFill>
                <a:srgbClr val="000000"/>
              </a:solidFill>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127189" y="860360"/>
            <a:ext cx="8897293" cy="4149300"/>
          </a:xfrm>
          <a:prstGeom prst="rect">
            <a:avLst/>
          </a:prstGeom>
          <a:noFill/>
          <a:ln>
            <a:noFill/>
          </a:ln>
        </p:spPr>
        <p:txBody>
          <a:bodyPr spcFirstLastPara="1" wrap="square" lIns="68575" tIns="34275" rIns="68575" bIns="34275" anchor="ctr" anchorCtr="0">
            <a:noAutofit/>
          </a:bodyPr>
          <a:lstStyle/>
          <a:p>
            <a:pPr marL="0" lvl="0" indent="0" algn="just" rtl="0">
              <a:lnSpc>
                <a:spcPct val="115000"/>
              </a:lnSpc>
              <a:spcBef>
                <a:spcPts val="0"/>
              </a:spcBef>
              <a:spcAft>
                <a:spcPts val="0"/>
              </a:spcAft>
              <a:buSzPts val="1400"/>
              <a:buNone/>
            </a:pPr>
            <a:r>
              <a:rPr lang="fr-FR" sz="1400">
                <a:latin typeface="Ubuntu"/>
                <a:ea typeface="Ubuntu"/>
                <a:cs typeface="Ubuntu"/>
                <a:sym typeface="Ubuntu"/>
              </a:rPr>
              <a:t>→  une stratégie de </a:t>
            </a:r>
            <a:r>
              <a:rPr lang="fr-FR" sz="1400" b="1">
                <a:latin typeface="Ubuntu"/>
                <a:ea typeface="Ubuntu"/>
                <a:cs typeface="Ubuntu"/>
                <a:sym typeface="Ubuntu"/>
              </a:rPr>
              <a:t>coopération</a:t>
            </a:r>
            <a:r>
              <a:rPr lang="fr-FR" sz="1400">
                <a:latin typeface="Ubuntu"/>
                <a:ea typeface="Ubuntu"/>
                <a:cs typeface="Ubuntu"/>
                <a:sym typeface="Ubuntu"/>
              </a:rPr>
              <a:t>, d’</a:t>
            </a:r>
            <a:r>
              <a:rPr lang="fr-FR" sz="1400" b="1">
                <a:latin typeface="Ubuntu"/>
                <a:ea typeface="Ubuntu"/>
                <a:cs typeface="Ubuntu"/>
                <a:sym typeface="Ubuntu"/>
              </a:rPr>
              <a:t>innovation</a:t>
            </a:r>
            <a:r>
              <a:rPr lang="fr-FR" sz="1400">
                <a:latin typeface="Ubuntu"/>
                <a:ea typeface="Ubuntu"/>
                <a:cs typeface="Ubuntu"/>
                <a:sym typeface="Ubuntu"/>
              </a:rPr>
              <a:t> et d’</a:t>
            </a:r>
            <a:r>
              <a:rPr lang="fr-FR" sz="1400" b="1">
                <a:latin typeface="Ubuntu"/>
                <a:ea typeface="Ubuntu"/>
                <a:cs typeface="Ubuntu"/>
                <a:sym typeface="Ubuntu"/>
              </a:rPr>
              <a:t>intelligence territoriale</a:t>
            </a:r>
            <a:endParaRPr sz="1400" b="1">
              <a:latin typeface="Ubuntu"/>
              <a:ea typeface="Ubuntu"/>
              <a:cs typeface="Ubuntu"/>
              <a:sym typeface="Ubuntu"/>
            </a:endParaRPr>
          </a:p>
          <a:p>
            <a:pPr marL="0" lvl="0" indent="0" algn="l" rtl="0">
              <a:lnSpc>
                <a:spcPct val="115000"/>
              </a:lnSpc>
              <a:spcBef>
                <a:spcPts val="0"/>
              </a:spcBef>
              <a:spcAft>
                <a:spcPts val="0"/>
              </a:spcAft>
              <a:buSzPts val="1400"/>
              <a:buNone/>
            </a:pPr>
            <a:r>
              <a:rPr lang="fr-FR" sz="1400">
                <a:latin typeface="Ubuntu"/>
                <a:ea typeface="Ubuntu"/>
                <a:cs typeface="Ubuntu"/>
                <a:sym typeface="Ubuntu"/>
              </a:rPr>
              <a:t>“</a:t>
            </a:r>
            <a:r>
              <a:rPr lang="fr-FR" sz="1400" i="1">
                <a:latin typeface="Ubuntu"/>
                <a:ea typeface="Ubuntu"/>
                <a:cs typeface="Ubuntu"/>
                <a:sym typeface="Ubuntu"/>
              </a:rPr>
              <a:t>Le programme « Leader Puy-de-Dôme 2023-2027 » entend s’appuyer sur le potentiel de </a:t>
            </a:r>
            <a:r>
              <a:rPr lang="fr-FR" sz="1400" b="1" i="1">
                <a:latin typeface="Ubuntu"/>
                <a:ea typeface="Ubuntu"/>
                <a:cs typeface="Ubuntu"/>
                <a:sym typeface="Ubuntu"/>
              </a:rPr>
              <a:t>coopération</a:t>
            </a:r>
            <a:r>
              <a:rPr lang="fr-FR" sz="1400" i="1">
                <a:latin typeface="Ubuntu"/>
                <a:ea typeface="Ubuntu"/>
                <a:cs typeface="Ubuntu"/>
                <a:sym typeface="Ubuntu"/>
              </a:rPr>
              <a:t> interterritoriale locale et sans les opposer, entre les composantes urbaines, périurbaines et rurales du territoire</a:t>
            </a:r>
            <a:r>
              <a:rPr lang="fr-FR" sz="1400">
                <a:latin typeface="Ubuntu"/>
                <a:ea typeface="Ubuntu"/>
                <a:cs typeface="Ubuntu"/>
                <a:sym typeface="Ubuntu"/>
              </a:rPr>
              <a:t>.</a:t>
            </a:r>
            <a:br>
              <a:rPr lang="fr-FR" sz="1400">
                <a:latin typeface="Ubuntu"/>
                <a:ea typeface="Ubuntu"/>
                <a:cs typeface="Ubuntu"/>
                <a:sym typeface="Ubuntu"/>
              </a:rPr>
            </a:br>
            <a:br>
              <a:rPr lang="fr-FR" sz="1400">
                <a:latin typeface="Ubuntu"/>
                <a:ea typeface="Ubuntu"/>
                <a:cs typeface="Ubuntu"/>
                <a:sym typeface="Ubuntu"/>
              </a:rPr>
            </a:br>
            <a:r>
              <a:rPr lang="fr-FR" sz="1400" i="1">
                <a:latin typeface="Ubuntu"/>
                <a:ea typeface="Ubuntu"/>
                <a:cs typeface="Ubuntu"/>
                <a:sym typeface="Ubuntu"/>
              </a:rPr>
              <a:t>Aussi, la stratégie consiste à consolider le maillage du territoire en </a:t>
            </a:r>
            <a:r>
              <a:rPr lang="fr-FR" sz="1400" b="1" i="1">
                <a:latin typeface="Ubuntu"/>
                <a:ea typeface="Ubuntu"/>
                <a:cs typeface="Ubuntu"/>
                <a:sym typeface="Ubuntu"/>
              </a:rPr>
              <a:t>redynamisant les centres-bourgs</a:t>
            </a:r>
            <a:r>
              <a:rPr lang="fr-FR" sz="1400" i="1">
                <a:latin typeface="Ubuntu"/>
                <a:ea typeface="Ubuntu"/>
                <a:cs typeface="Ubuntu"/>
                <a:sym typeface="Ubuntu"/>
              </a:rPr>
              <a:t>, à </a:t>
            </a:r>
            <a:r>
              <a:rPr lang="fr-FR" sz="1400" b="1" i="1">
                <a:latin typeface="Ubuntu"/>
                <a:ea typeface="Ubuntu"/>
                <a:cs typeface="Ubuntu"/>
                <a:sym typeface="Ubuntu"/>
              </a:rPr>
              <a:t>renforcer le tissu économique </a:t>
            </a:r>
            <a:r>
              <a:rPr lang="fr-FR" sz="1400" i="1">
                <a:latin typeface="Ubuntu"/>
                <a:ea typeface="Ubuntu"/>
                <a:cs typeface="Ubuntu"/>
                <a:sym typeface="Ubuntu"/>
              </a:rPr>
              <a:t>par le soutien aux filières, aux savoir-faire des acteurs et par l’accompagnement du </a:t>
            </a:r>
            <a:r>
              <a:rPr lang="fr-FR" sz="1400" b="1" i="1">
                <a:latin typeface="Ubuntu"/>
                <a:ea typeface="Ubuntu"/>
                <a:cs typeface="Ubuntu"/>
                <a:sym typeface="Ubuntu"/>
              </a:rPr>
              <a:t>tourisme de demain</a:t>
            </a:r>
            <a:r>
              <a:rPr lang="fr-FR" sz="1400" i="1">
                <a:latin typeface="Ubuntu"/>
                <a:ea typeface="Ubuntu"/>
                <a:cs typeface="Ubuntu"/>
                <a:sym typeface="Ubuntu"/>
              </a:rPr>
              <a:t>. Enfin, elle s’attachera à créer les conditions de la </a:t>
            </a:r>
            <a:r>
              <a:rPr lang="fr-FR" sz="1400" b="1" i="1">
                <a:latin typeface="Ubuntu"/>
                <a:ea typeface="Ubuntu"/>
                <a:cs typeface="Ubuntu"/>
                <a:sym typeface="Ubuntu"/>
              </a:rPr>
              <a:t>résilience du territoire </a:t>
            </a:r>
            <a:r>
              <a:rPr lang="fr-FR" sz="1400" i="1">
                <a:latin typeface="Ubuntu"/>
                <a:ea typeface="Ubuntu"/>
                <a:cs typeface="Ubuntu"/>
                <a:sym typeface="Ubuntu"/>
              </a:rPr>
              <a:t>en réponse aux urgences et aux défis écologiques et énergétiques. Le logigramme d’objectifs stratégiques et opérationnels se trouve en dernière page de ce présent document.</a:t>
            </a:r>
            <a:r>
              <a:rPr lang="fr-FR" sz="1400">
                <a:latin typeface="Ubuntu"/>
                <a:ea typeface="Ubuntu"/>
                <a:cs typeface="Ubuntu"/>
                <a:sym typeface="Ubuntu"/>
              </a:rPr>
              <a:t>”</a:t>
            </a:r>
            <a:br>
              <a:rPr lang="fr-FR" sz="1400">
                <a:latin typeface="Ubuntu"/>
                <a:ea typeface="Ubuntu"/>
                <a:cs typeface="Ubuntu"/>
                <a:sym typeface="Ubuntu"/>
              </a:rPr>
            </a:br>
            <a:endParaRPr sz="1400">
              <a:latin typeface="Ubuntu"/>
              <a:ea typeface="Ubuntu"/>
              <a:cs typeface="Ubuntu"/>
              <a:sym typeface="Ubuntu"/>
            </a:endParaRPr>
          </a:p>
          <a:p>
            <a:pPr marL="0" lvl="0" indent="0" algn="l" rtl="0">
              <a:lnSpc>
                <a:spcPct val="115000"/>
              </a:lnSpc>
              <a:spcBef>
                <a:spcPts val="0"/>
              </a:spcBef>
              <a:spcAft>
                <a:spcPts val="0"/>
              </a:spcAft>
              <a:buClr>
                <a:schemeClr val="dk1"/>
              </a:buClr>
              <a:buSzPts val="1400"/>
              <a:buNone/>
            </a:pPr>
            <a:r>
              <a:rPr lang="fr-FR" sz="1400">
                <a:latin typeface="Ubuntu"/>
                <a:ea typeface="Ubuntu"/>
                <a:cs typeface="Ubuntu"/>
                <a:sym typeface="Ubuntu"/>
              </a:rPr>
              <a:t>→ La stratégie Osmose + repose sur une </a:t>
            </a:r>
            <a:r>
              <a:rPr lang="fr-FR" sz="1400" b="1">
                <a:latin typeface="Ubuntu"/>
                <a:ea typeface="Ubuntu"/>
                <a:cs typeface="Ubuntu"/>
                <a:sym typeface="Ubuntu"/>
              </a:rPr>
              <a:t>ambition de coopération </a:t>
            </a:r>
            <a:r>
              <a:rPr lang="fr-FR" sz="1400">
                <a:latin typeface="Ubuntu"/>
                <a:ea typeface="Ubuntu"/>
                <a:cs typeface="Ubuntu"/>
                <a:sym typeface="Ubuntu"/>
              </a:rPr>
              <a:t>qui se traduit par la mise en œuvre du principe suivant : </a:t>
            </a:r>
            <a:r>
              <a:rPr lang="fr-FR" sz="1400" b="1">
                <a:solidFill>
                  <a:srgbClr val="C00000"/>
                </a:solidFill>
                <a:latin typeface="Ubuntu"/>
                <a:ea typeface="Ubuntu"/>
                <a:cs typeface="Ubuntu"/>
                <a:sym typeface="Ubuntu"/>
              </a:rPr>
              <a:t>les opérations soutenues devront de manière générale se dérouler à une échelle de 2 intercommunalités (tout ou partie) ou sur un périmètre comprenant à minima, 80 communes</a:t>
            </a:r>
            <a:r>
              <a:rPr lang="fr-FR" sz="1400">
                <a:solidFill>
                  <a:srgbClr val="C00000"/>
                </a:solidFill>
                <a:latin typeface="Ubuntu"/>
                <a:ea typeface="Ubuntu"/>
                <a:cs typeface="Ubuntu"/>
                <a:sym typeface="Ubuntu"/>
              </a:rPr>
              <a:t>.</a:t>
            </a:r>
            <a:br>
              <a:rPr lang="fr-FR" sz="1400">
                <a:solidFill>
                  <a:srgbClr val="C00000"/>
                </a:solidFill>
                <a:latin typeface="Ubuntu"/>
                <a:ea typeface="Ubuntu"/>
                <a:cs typeface="Ubuntu"/>
                <a:sym typeface="Ubuntu"/>
              </a:rPr>
            </a:br>
            <a:r>
              <a:rPr lang="fr-FR" sz="1400">
                <a:latin typeface="Ubuntu"/>
                <a:ea typeface="Ubuntu"/>
                <a:cs typeface="Ubuntu"/>
                <a:sym typeface="Ubuntu"/>
              </a:rPr>
              <a:t>Il est à noter que des dispositifs spécifiques peuvent concerner des opérations plus locales mais s’inscrivant dans des démarches ou des stratégies dont le périmètre est défini par les appels à projets.</a:t>
            </a:r>
            <a:endParaRPr sz="1300">
              <a:latin typeface="Ubuntu"/>
              <a:ea typeface="Ubuntu"/>
              <a:cs typeface="Ubuntu"/>
              <a:sym typeface="Ubuntu"/>
            </a:endParaRPr>
          </a:p>
        </p:txBody>
      </p:sp>
      <p:sp>
        <p:nvSpPr>
          <p:cNvPr id="101" name="Google Shape;101;p7"/>
          <p:cNvSpPr txBox="1"/>
          <p:nvPr/>
        </p:nvSpPr>
        <p:spPr>
          <a:xfrm>
            <a:off x="245502" y="235975"/>
            <a:ext cx="8520000" cy="523180"/>
          </a:xfrm>
          <a:prstGeom prst="rect">
            <a:avLst/>
          </a:prstGeom>
          <a:noFill/>
          <a:ln>
            <a:noFill/>
          </a:ln>
        </p:spPr>
        <p:txBody>
          <a:bodyPr spcFirstLastPara="1" wrap="square" lIns="91425" tIns="45700" rIns="91425" bIns="45700" anchor="t" anchorCtr="0">
            <a:spAutoFit/>
          </a:bodyPr>
          <a:lstStyle/>
          <a:p>
            <a:pPr>
              <a:buSzPts val="2800"/>
            </a:pPr>
            <a:r>
              <a:rPr lang="fr-FR" sz="2800" b="1">
                <a:latin typeface="Ubuntu"/>
                <a:ea typeface="Ubuntu"/>
                <a:cs typeface="Ubuntu"/>
              </a:rPr>
              <a:t>2. Osmose + : la stratégie LEADER Puy-de-Dôme </a:t>
            </a:r>
            <a:endParaRPr 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b4b7f3773a_1_0"/>
          <p:cNvSpPr txBox="1">
            <a:spLocks noGrp="1"/>
          </p:cNvSpPr>
          <p:nvPr>
            <p:ph type="body" idx="1"/>
          </p:nvPr>
        </p:nvSpPr>
        <p:spPr>
          <a:xfrm>
            <a:off x="304516" y="1404592"/>
            <a:ext cx="8536098" cy="3246341"/>
          </a:xfrm>
          <a:prstGeom prst="rect">
            <a:avLst/>
          </a:prstGeom>
        </p:spPr>
        <p:txBody>
          <a:bodyPr spcFirstLastPara="1" wrap="square" lIns="68575" tIns="34275" rIns="68575" bIns="34275" anchor="t" anchorCtr="0">
            <a:normAutofit/>
          </a:bodyPr>
          <a:lstStyle/>
          <a:p>
            <a:pPr indent="-334010">
              <a:lnSpc>
                <a:spcPct val="150000"/>
              </a:lnSpc>
              <a:buSzPct val="100000"/>
              <a:buFont typeface="Ubuntu"/>
              <a:buChar char="-"/>
            </a:pPr>
            <a:r>
              <a:rPr lang="fr-FR" sz="1600" b="1" dirty="0">
                <a:solidFill>
                  <a:schemeClr val="dk1"/>
                </a:solidFill>
                <a:latin typeface="Ubuntu"/>
                <a:ea typeface="Ubuntu"/>
                <a:cs typeface="Ubuntu"/>
                <a:sym typeface="Ubuntu"/>
              </a:rPr>
              <a:t>Un programme axé sur le soutien à </a:t>
            </a:r>
            <a:r>
              <a:rPr lang="fr-FR" sz="1600" b="1" dirty="0">
                <a:solidFill>
                  <a:srgbClr val="C00000"/>
                </a:solidFill>
                <a:latin typeface="Ubuntu"/>
                <a:ea typeface="Ubuntu"/>
                <a:cs typeface="Ubuntu"/>
                <a:sym typeface="Ubuntu"/>
              </a:rPr>
              <a:t>l’animation et à l’ingénierie territoriale </a:t>
            </a:r>
            <a:endParaRPr lang="fr-FR" sz="1600" b="1" dirty="0">
              <a:solidFill>
                <a:schemeClr val="dk1"/>
              </a:solidFill>
              <a:latin typeface="Ubuntu"/>
              <a:ea typeface="Ubuntu"/>
              <a:cs typeface="Ubuntu"/>
            </a:endParaRPr>
          </a:p>
          <a:p>
            <a:pPr marL="123190" indent="0">
              <a:lnSpc>
                <a:spcPct val="150000"/>
              </a:lnSpc>
              <a:buSzPct val="100000"/>
              <a:buNone/>
            </a:pPr>
            <a:endParaRPr lang="fr-FR" sz="1600" b="1">
              <a:solidFill>
                <a:srgbClr val="C00000"/>
              </a:solidFill>
              <a:latin typeface="Ubuntu"/>
              <a:ea typeface="Ubuntu"/>
              <a:cs typeface="Ubuntu"/>
            </a:endParaRPr>
          </a:p>
          <a:p>
            <a:pPr indent="-334010">
              <a:lnSpc>
                <a:spcPct val="150000"/>
              </a:lnSpc>
              <a:buSzPct val="100000"/>
              <a:buFont typeface="Ubuntu"/>
              <a:buChar char="-"/>
            </a:pPr>
            <a:r>
              <a:rPr lang="fr-FR" sz="1600" b="1" dirty="0">
                <a:solidFill>
                  <a:schemeClr val="dk1"/>
                </a:solidFill>
                <a:latin typeface="Ubuntu"/>
                <a:ea typeface="Ubuntu"/>
                <a:cs typeface="Ubuntu"/>
                <a:sym typeface="Ubuntu"/>
              </a:rPr>
              <a:t>Une condition d’éligib</a:t>
            </a:r>
            <a:r>
              <a:rPr lang="fr-FR" sz="1600" b="1" dirty="0">
                <a:solidFill>
                  <a:schemeClr val="tx1"/>
                </a:solidFill>
                <a:latin typeface="Ubuntu"/>
                <a:ea typeface="Ubuntu"/>
                <a:cs typeface="Ubuntu"/>
                <a:sym typeface="Ubuntu"/>
              </a:rPr>
              <a:t>ilité centrale : une échelle de</a:t>
            </a:r>
            <a:r>
              <a:rPr lang="fr-FR" sz="1600" b="1" dirty="0">
                <a:solidFill>
                  <a:srgbClr val="C00000"/>
                </a:solidFill>
                <a:latin typeface="Ubuntu"/>
                <a:ea typeface="Ubuntu"/>
                <a:cs typeface="Ubuntu"/>
                <a:sym typeface="Ubuntu"/>
              </a:rPr>
              <a:t> 2 intercommunalités </a:t>
            </a:r>
            <a:r>
              <a:rPr lang="fr-FR" sz="1600" b="1" dirty="0">
                <a:solidFill>
                  <a:schemeClr val="tx1"/>
                </a:solidFill>
                <a:latin typeface="Ubuntu"/>
                <a:ea typeface="Ubuntu"/>
                <a:cs typeface="Ubuntu"/>
                <a:sym typeface="Ubuntu"/>
              </a:rPr>
              <a:t>(tout ou partie) OU un périmètre comprenant </a:t>
            </a:r>
            <a:r>
              <a:rPr lang="fr-FR" sz="1600" b="1" dirty="0">
                <a:solidFill>
                  <a:srgbClr val="C00000"/>
                </a:solidFill>
                <a:latin typeface="Ubuntu"/>
                <a:ea typeface="Ubuntu"/>
                <a:cs typeface="Ubuntu"/>
                <a:sym typeface="Ubuntu"/>
              </a:rPr>
              <a:t>à minima 80 communes.</a:t>
            </a:r>
            <a:endParaRPr sz="1600" b="1" dirty="0">
              <a:solidFill>
                <a:srgbClr val="C00000"/>
              </a:solidFill>
              <a:latin typeface="Ubuntu"/>
              <a:ea typeface="Ubuntu"/>
              <a:cs typeface="Ubuntu"/>
            </a:endParaRPr>
          </a:p>
          <a:p>
            <a:pPr marL="123190" indent="0">
              <a:lnSpc>
                <a:spcPct val="150000"/>
              </a:lnSpc>
              <a:buSzPct val="100000"/>
              <a:buNone/>
            </a:pPr>
            <a:endParaRPr lang="fr-FR" sz="1600" b="1">
              <a:solidFill>
                <a:srgbClr val="C00000"/>
              </a:solidFill>
              <a:latin typeface="Ubuntu"/>
              <a:ea typeface="Ubuntu"/>
              <a:cs typeface="Ubuntu"/>
            </a:endParaRPr>
          </a:p>
          <a:p>
            <a:pPr indent="-334010">
              <a:lnSpc>
                <a:spcPct val="150000"/>
              </a:lnSpc>
              <a:buSzPct val="100000"/>
              <a:buFont typeface="Roboto Mono"/>
              <a:buChar char="-"/>
            </a:pPr>
            <a:r>
              <a:rPr lang="fr-FR" sz="1600" b="1" dirty="0">
                <a:solidFill>
                  <a:schemeClr val="dk1"/>
                </a:solidFill>
                <a:latin typeface="Ubuntu"/>
                <a:ea typeface="Ubuntu"/>
                <a:cs typeface="Ubuntu"/>
                <a:sym typeface="Ubuntu"/>
              </a:rPr>
              <a:t>Une nouvelle articulation entre fiches-actions et </a:t>
            </a:r>
            <a:r>
              <a:rPr lang="fr-FR" sz="1600" b="1" dirty="0">
                <a:solidFill>
                  <a:srgbClr val="C00000"/>
                </a:solidFill>
                <a:latin typeface="Ubuntu"/>
                <a:ea typeface="Ubuntu"/>
                <a:cs typeface="Ubuntu"/>
                <a:sym typeface="Ubuntu"/>
              </a:rPr>
              <a:t>appels à projets</a:t>
            </a:r>
            <a:endParaRPr lang="fr-FR" sz="1600" b="1" dirty="0">
              <a:solidFill>
                <a:schemeClr val="dk1"/>
              </a:solidFill>
              <a:latin typeface="Ubuntu"/>
              <a:ea typeface="Ubuntu"/>
              <a:cs typeface="Ubuntu"/>
            </a:endParaRPr>
          </a:p>
        </p:txBody>
      </p:sp>
      <p:sp>
        <p:nvSpPr>
          <p:cNvPr id="3" name="Google Shape;101;p7">
            <a:extLst>
              <a:ext uri="{FF2B5EF4-FFF2-40B4-BE49-F238E27FC236}">
                <a16:creationId xmlns:a16="http://schemas.microsoft.com/office/drawing/2014/main" id="{294A7AE1-D8C9-1B15-2EC1-D4932C1A839C}"/>
              </a:ext>
            </a:extLst>
          </p:cNvPr>
          <p:cNvSpPr txBox="1"/>
          <p:nvPr/>
        </p:nvSpPr>
        <p:spPr>
          <a:xfrm>
            <a:off x="245502" y="235975"/>
            <a:ext cx="8520000" cy="523180"/>
          </a:xfrm>
          <a:prstGeom prst="rect">
            <a:avLst/>
          </a:prstGeom>
          <a:noFill/>
          <a:ln>
            <a:noFill/>
          </a:ln>
        </p:spPr>
        <p:txBody>
          <a:bodyPr spcFirstLastPara="1" wrap="square" lIns="91425" tIns="45700" rIns="91425" bIns="45700" anchor="t" anchorCtr="0">
            <a:spAutoFit/>
          </a:bodyPr>
          <a:lstStyle/>
          <a:p>
            <a:pPr>
              <a:buSzPts val="2800"/>
            </a:pPr>
            <a:r>
              <a:rPr lang="fr-FR" sz="2800" b="1">
                <a:latin typeface="Ubuntu"/>
                <a:ea typeface="Ubuntu"/>
                <a:cs typeface="Ubuntu"/>
              </a:rPr>
              <a:t>2. Osmose + : la stratégie LEADER Puy-de-Dôme </a:t>
            </a:r>
            <a:endParaRPr lang="en-US" sz="28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ED31C91D4C64D8CFA440E6E8C5823" ma:contentTypeVersion="15" ma:contentTypeDescription="Crée un document." ma:contentTypeScope="" ma:versionID="f12ceb63ffbd9c626ab27adc6b560a73">
  <xsd:schema xmlns:xsd="http://www.w3.org/2001/XMLSchema" xmlns:xs="http://www.w3.org/2001/XMLSchema" xmlns:p="http://schemas.microsoft.com/office/2006/metadata/properties" xmlns:ns2="54309476-1a00-48e1-adf3-698a3aa6e7c9" xmlns:ns3="b19fc2b8-1ede-45e1-9196-bb5f9b652b91" targetNamespace="http://schemas.microsoft.com/office/2006/metadata/properties" ma:root="true" ma:fieldsID="f3ef726d4f4c56df0fddb501310fadf8" ns2:_="" ns3:_="">
    <xsd:import namespace="54309476-1a00-48e1-adf3-698a3aa6e7c9"/>
    <xsd:import namespace="b19fc2b8-1ede-45e1-9196-bb5f9b652b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09476-1a00-48e1-adf3-698a3aa6e7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69f92d67-e94b-4957-8f12-b9407a1db78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9fc2b8-1ede-45e1-9196-bb5f9b652b91"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097ec4a8-b70a-42e6-97b8-b51fbad83047}" ma:internalName="TaxCatchAll" ma:showField="CatchAllData" ma:web="b19fc2b8-1ede-45e1-9196-bb5f9b652b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4309476-1a00-48e1-adf3-698a3aa6e7c9">
      <Terms xmlns="http://schemas.microsoft.com/office/infopath/2007/PartnerControls"/>
    </lcf76f155ced4ddcb4097134ff3c332f>
    <TaxCatchAll xmlns="b19fc2b8-1ede-45e1-9196-bb5f9b652b91" xsi:nil="true"/>
  </documentManagement>
</p:properties>
</file>

<file path=customXml/itemProps1.xml><?xml version="1.0" encoding="utf-8"?>
<ds:datastoreItem xmlns:ds="http://schemas.openxmlformats.org/officeDocument/2006/customXml" ds:itemID="{8E489D4B-3F9D-4E43-9480-433F469218A4}">
  <ds:schemaRefs>
    <ds:schemaRef ds:uri="54309476-1a00-48e1-adf3-698a3aa6e7c9"/>
    <ds:schemaRef ds:uri="b19fc2b8-1ede-45e1-9196-bb5f9b652b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38A7988-7F3E-4A81-B7AA-24D6D604A1E8}">
  <ds:schemaRefs>
    <ds:schemaRef ds:uri="http://schemas.microsoft.com/sharepoint/v3/contenttype/forms"/>
  </ds:schemaRefs>
</ds:datastoreItem>
</file>

<file path=customXml/itemProps3.xml><?xml version="1.0" encoding="utf-8"?>
<ds:datastoreItem xmlns:ds="http://schemas.openxmlformats.org/officeDocument/2006/customXml" ds:itemID="{E20D3517-CFC8-4AB9-AE82-8D693EE770C7}">
  <ds:schemaRefs>
    <ds:schemaRef ds:uri="54309476-1a00-48e1-adf3-698a3aa6e7c9"/>
    <ds:schemaRef ds:uri="b19fc2b8-1ede-45e1-9196-bb5f9b652b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Affichage à l'écran (16:9)</PresentationFormat>
  <Slides>35</Slides>
  <Notes>33</Notes>
  <HiddenSlides>0</HiddenSlide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Simple Light</vt:lpstr>
      <vt:lpstr>Programme LEADER 2023 - 2027 GAL Auvergne-Rhône-Alpes Puy-de-Dôme 23 mai 2024 (visioconférence)  Présentation des appels à projets Culture 24 et Coopération 24</vt:lpstr>
      <vt:lpstr>Présentation PowerPoint</vt:lpstr>
      <vt:lpstr>Présentation PowerPoint</vt:lpstr>
      <vt:lpstr>6 partenaires : 2 PNR, 2 territoires de projet, 2 intercommunalités.  14 intercommunalités   448 Communes  379 610 habitants   Une enveloppe : 14 056 082 €  </vt:lpstr>
      <vt:lpstr>L’Entente 6 territoires réunis : PNR Volcans d’Auvergne, PNR Livradois Forez, SMAD des Combrailles, PETR du Grand Clermont, Agglo Pays d’Issoire, CC Plaine Limagne.      Une convention entre les six présidents dans l'unique but d'organiser le travail collaboratif pour la mise en œuvre du programme. Cette convention confie le portage du programme au SMADC.  L'Entente ne prend aucune décision en lien avec la stratégie ou les projets présentés.</vt:lpstr>
      <vt:lpstr>Le Comité de Programmation</vt:lpstr>
      <vt:lpstr>Le service mutualisé est géré par la structure porteuse (SMAD des Combrailles).  Il se compose d’une coordinatrice, de 2 gestionnaires (SMAD+API) et du directeur.   Interlocuteur unique auprès de la Région et de l’ASP Gestion administrative du programme (instruction des dossiers, maquette financière, etc.) Organisation des réunions du comité de programmation (dossier de séance, relevé de décisions) Coordination des animateurs locaux  Des animateurs locaux sont présents sur chacun des 6 territoires partenaires du LEADER.  Ils sont les interlocuteurs directs des porteurs de projets et des élus locaux.  Recevoir et accompagner les porteurs de projets Aider au montage des demandes de subvention et de paiement Mettre en œuvre la stratégie LEADER </vt:lpstr>
      <vt:lpstr>→  une stratégie de coopération, d’innovation et d’intelligence territoriale “Le programme « Leader Puy-de-Dôme 2023-2027 » entend s’appuyer sur le potentiel de coopération interterritoriale locale et sans les opposer, entre les composantes urbaines, périurbaines et rurales du territoire.  Aussi, la stratégie consiste à consolider le maillage du territoire en redynamisant les centres-bourgs, à renforcer le tissu économique par le soutien aux filières, aux savoir-faire des acteurs et par l’accompagnement du tourisme de demain. Enfin, elle s’attachera à créer les conditions de la résilience du territoire en réponse aux urgences et aux défis écologiques et énergétiques. Le logigramme d’objectifs stratégiques et opérationnels se trouve en dernière page de ce présent document.”  → La stratégie Osmose + repose sur une ambition de coopération qui se traduit par la mise en œuvre du principe suivant : les opérations soutenues devront de manière générale se dérouler à une échelle de 2 intercommunalités (tout ou partie) ou sur un périmètre comprenant à minima, 80 communes. Il est à noter que des dispositifs spécifiques peuvent concerner des opérations plus locales mais s’inscrivant dans des démarches ou des stratégies dont le périmètre est défini par les appels à projets.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LEADER 2023 - 2027 GAL Auvergne-Rhône-Alpes Puy-de-Dôme 31 janvier 2024  I (visioconférence)</dc:title>
  <dc:creator>Christian Villatte</dc:creator>
  <cp:revision>6</cp:revision>
  <dcterms:modified xsi:type="dcterms:W3CDTF">2024-05-30T15:07:18Z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0x010100DAAED31C91D4C64D8CFA440E6E8C5823</vt:lpwstr>
  </property>
  <property fmtid="{D5CDD505-2E9C-101B-9397-08002B2CF9AE}" pid="3" name="MediaServiceImageTags">
    <vt:lpwstr/>
  </property>
</Properties>
</file>